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660.xml" ContentType="application/vnd.openxmlformats-officedocument.presentationml.slide+xml"/>
  <Override PartName="/ppt/metadata" ContentType="application/binary"/>
  <Override PartName="/ppt/notesSlides/notesSlide33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32"/>
  </p:notesMasterIdLst>
  <p:sldIdLst>
    <p:sldId id="256" r:id="rId2"/>
    <p:sldId id="257" r:id="rId3"/>
    <p:sldId id="516" r:id="rId4"/>
    <p:sldId id="583" r:id="rId5"/>
    <p:sldId id="584" r:id="rId6"/>
    <p:sldId id="585" r:id="rId7"/>
    <p:sldId id="586" r:id="rId8"/>
    <p:sldId id="519" r:id="rId9"/>
    <p:sldId id="520" r:id="rId10"/>
    <p:sldId id="521" r:id="rId11"/>
    <p:sldId id="522" r:id="rId12"/>
    <p:sldId id="523" r:id="rId13"/>
    <p:sldId id="524" r:id="rId14"/>
    <p:sldId id="525" r:id="rId15"/>
    <p:sldId id="543" r:id="rId16"/>
    <p:sldId id="526" r:id="rId17"/>
    <p:sldId id="527" r:id="rId18"/>
    <p:sldId id="547" r:id="rId19"/>
    <p:sldId id="528" r:id="rId20"/>
    <p:sldId id="529" r:id="rId21"/>
    <p:sldId id="530" r:id="rId22"/>
    <p:sldId id="545" r:id="rId23"/>
    <p:sldId id="531" r:id="rId24"/>
    <p:sldId id="533" r:id="rId25"/>
    <p:sldId id="546" r:id="rId26"/>
    <p:sldId id="534" r:id="rId27"/>
    <p:sldId id="535" r:id="rId28"/>
    <p:sldId id="536" r:id="rId29"/>
    <p:sldId id="548" r:id="rId30"/>
    <p:sldId id="542" r:id="rId31"/>
    <p:sldId id="549" r:id="rId32"/>
    <p:sldId id="550" r:id="rId33"/>
    <p:sldId id="551" r:id="rId34"/>
    <p:sldId id="552" r:id="rId35"/>
    <p:sldId id="537" r:id="rId36"/>
    <p:sldId id="538" r:id="rId37"/>
    <p:sldId id="539" r:id="rId38"/>
    <p:sldId id="553" r:id="rId39"/>
    <p:sldId id="540" r:id="rId40"/>
    <p:sldId id="541" r:id="rId41"/>
    <p:sldId id="518" r:id="rId42"/>
    <p:sldId id="580" r:id="rId43"/>
    <p:sldId id="578" r:id="rId44"/>
    <p:sldId id="579" r:id="rId45"/>
    <p:sldId id="581" r:id="rId46"/>
    <p:sldId id="582" r:id="rId47"/>
    <p:sldId id="372" r:id="rId48"/>
    <p:sldId id="373" r:id="rId49"/>
    <p:sldId id="374" r:id="rId50"/>
    <p:sldId id="375" r:id="rId51"/>
    <p:sldId id="376" r:id="rId52"/>
    <p:sldId id="377" r:id="rId53"/>
    <p:sldId id="378" r:id="rId54"/>
    <p:sldId id="379" r:id="rId55"/>
    <p:sldId id="380" r:id="rId56"/>
    <p:sldId id="381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443" r:id="rId67"/>
    <p:sldId id="444" r:id="rId68"/>
    <p:sldId id="445" r:id="rId69"/>
    <p:sldId id="446" r:id="rId70"/>
    <p:sldId id="397" r:id="rId71"/>
    <p:sldId id="398" r:id="rId72"/>
    <p:sldId id="399" r:id="rId73"/>
    <p:sldId id="400" r:id="rId74"/>
    <p:sldId id="401" r:id="rId75"/>
    <p:sldId id="402" r:id="rId76"/>
    <p:sldId id="403" r:id="rId77"/>
    <p:sldId id="404" r:id="rId78"/>
    <p:sldId id="405" r:id="rId79"/>
    <p:sldId id="406" r:id="rId80"/>
    <p:sldId id="407" r:id="rId81"/>
    <p:sldId id="408" r:id="rId82"/>
    <p:sldId id="409" r:id="rId83"/>
    <p:sldId id="410" r:id="rId84"/>
    <p:sldId id="411" r:id="rId85"/>
    <p:sldId id="412" r:id="rId86"/>
    <p:sldId id="413" r:id="rId87"/>
    <p:sldId id="414" r:id="rId88"/>
    <p:sldId id="415" r:id="rId89"/>
    <p:sldId id="416" r:id="rId90"/>
    <p:sldId id="417" r:id="rId91"/>
    <p:sldId id="418" r:id="rId92"/>
    <p:sldId id="419" r:id="rId93"/>
    <p:sldId id="420" r:id="rId94"/>
    <p:sldId id="421" r:id="rId95"/>
    <p:sldId id="422" r:id="rId96"/>
    <p:sldId id="423" r:id="rId97"/>
    <p:sldId id="424" r:id="rId98"/>
    <p:sldId id="425" r:id="rId99"/>
    <p:sldId id="426" r:id="rId100"/>
    <p:sldId id="427" r:id="rId101"/>
    <p:sldId id="447" r:id="rId102"/>
    <p:sldId id="449" r:id="rId103"/>
    <p:sldId id="450" r:id="rId104"/>
    <p:sldId id="451" r:id="rId105"/>
    <p:sldId id="452" r:id="rId106"/>
    <p:sldId id="453" r:id="rId107"/>
    <p:sldId id="454" r:id="rId108"/>
    <p:sldId id="561" r:id="rId109"/>
    <p:sldId id="562" r:id="rId110"/>
    <p:sldId id="563" r:id="rId111"/>
    <p:sldId id="564" r:id="rId112"/>
    <p:sldId id="565" r:id="rId113"/>
    <p:sldId id="566" r:id="rId114"/>
    <p:sldId id="567" r:id="rId115"/>
    <p:sldId id="568" r:id="rId116"/>
    <p:sldId id="569" r:id="rId117"/>
    <p:sldId id="570" r:id="rId118"/>
    <p:sldId id="571" r:id="rId119"/>
    <p:sldId id="572" r:id="rId120"/>
    <p:sldId id="573" r:id="rId121"/>
    <p:sldId id="574" r:id="rId122"/>
    <p:sldId id="575" r:id="rId123"/>
    <p:sldId id="576" r:id="rId124"/>
    <p:sldId id="577" r:id="rId125"/>
    <p:sldId id="587" r:id="rId126"/>
    <p:sldId id="588" r:id="rId127"/>
    <p:sldId id="589" r:id="rId128"/>
    <p:sldId id="590" r:id="rId129"/>
    <p:sldId id="592" r:id="rId130"/>
    <p:sldId id="591" r:id="rId1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3" roundtripDataSignature="AMtx7miBXJtjdXKA2LRcIJBbOQvyqE9w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napToObjects="1">
      <p:cViewPr>
        <p:scale>
          <a:sx n="80" d="100"/>
          <a:sy n="80" d="100"/>
        </p:scale>
        <p:origin x="1550" y="658"/>
      </p:cViewPr>
      <p:guideLst>
        <p:guide orient="horz" pos="1619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53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660.xml"/><Relationship Id="rId138" Type="http://customschemas.google.com/relationships/presentationmetadata" Target="meta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7CBB28-5884-4656-893C-1930F95E9904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D0579B3-1979-4F59-872B-686D2E22DDB5}">
      <dgm:prSet/>
      <dgm:spPr/>
      <dgm:t>
        <a:bodyPr/>
        <a:lstStyle/>
        <a:p>
          <a:pPr rtl="0"/>
          <a:r>
            <a:rPr lang="en-US" b="0" i="0" smtClean="0"/>
            <a:t>Data Entry</a:t>
          </a:r>
          <a:endParaRPr lang="en-US"/>
        </a:p>
      </dgm:t>
    </dgm:pt>
    <dgm:pt modelId="{5CEADC1C-6263-4E99-8D71-491A857CA2EE}" type="parTrans" cxnId="{A5B9EC79-7B00-4C7A-B851-E421730A1228}">
      <dgm:prSet/>
      <dgm:spPr/>
      <dgm:t>
        <a:bodyPr/>
        <a:lstStyle/>
        <a:p>
          <a:endParaRPr lang="en-US"/>
        </a:p>
      </dgm:t>
    </dgm:pt>
    <dgm:pt modelId="{08A622F6-369A-4811-8834-FFBE9371E023}" type="sibTrans" cxnId="{A5B9EC79-7B00-4C7A-B851-E421730A1228}">
      <dgm:prSet/>
      <dgm:spPr/>
      <dgm:t>
        <a:bodyPr/>
        <a:lstStyle/>
        <a:p>
          <a:endParaRPr lang="en-US"/>
        </a:p>
      </dgm:t>
    </dgm:pt>
    <dgm:pt modelId="{CB8BCB28-144F-4744-9919-43B8C98CE529}" type="pres">
      <dgm:prSet presAssocID="{6D7CBB28-5884-4656-893C-1930F95E9904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6269F2-E53D-4CEA-A9F1-D2CCC57A87DA}" type="pres">
      <dgm:prSet presAssocID="{4D0579B3-1979-4F59-872B-686D2E22DDB5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A8813F-3DBF-4945-A7D3-47258A223D24}" type="presOf" srcId="{6D7CBB28-5884-4656-893C-1930F95E9904}" destId="{CB8BCB28-144F-4744-9919-43B8C98CE529}" srcOrd="0" destOrd="0" presId="urn:microsoft.com/office/officeart/2005/8/layout/process2"/>
    <dgm:cxn modelId="{A5B9EC79-7B00-4C7A-B851-E421730A1228}" srcId="{6D7CBB28-5884-4656-893C-1930F95E9904}" destId="{4D0579B3-1979-4F59-872B-686D2E22DDB5}" srcOrd="0" destOrd="0" parTransId="{5CEADC1C-6263-4E99-8D71-491A857CA2EE}" sibTransId="{08A622F6-369A-4811-8834-FFBE9371E023}"/>
    <dgm:cxn modelId="{BA798423-08F4-43D6-994B-3D4758EE6D28}" type="presOf" srcId="{4D0579B3-1979-4F59-872B-686D2E22DDB5}" destId="{CB6269F2-E53D-4CEA-A9F1-D2CCC57A87DA}" srcOrd="0" destOrd="0" presId="urn:microsoft.com/office/officeart/2005/8/layout/process2"/>
    <dgm:cxn modelId="{DA2B235E-7406-430D-A2DB-5CA18224FE02}" type="presParOf" srcId="{CB8BCB28-144F-4744-9919-43B8C98CE529}" destId="{CB6269F2-E53D-4CEA-A9F1-D2CCC57A87DA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6B5AD9-A5FB-43F0-965B-75F50ECA24F7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81CFF03-EBB4-4481-A393-FF4983F622F0}">
      <dgm:prSet/>
      <dgm:spPr/>
      <dgm:t>
        <a:bodyPr/>
        <a:lstStyle/>
        <a:p>
          <a:pPr rtl="0"/>
          <a:r>
            <a:rPr lang="en-US" b="0" i="0" dirty="0" smtClean="0"/>
            <a:t>Data Structure</a:t>
          </a:r>
          <a:endParaRPr lang="en-US" dirty="0"/>
        </a:p>
      </dgm:t>
    </dgm:pt>
    <dgm:pt modelId="{837AA40C-803F-4B46-801B-B32F1AD12814}" type="parTrans" cxnId="{836C9532-6125-48D5-B0CD-4FABE79CCBAF}">
      <dgm:prSet/>
      <dgm:spPr/>
      <dgm:t>
        <a:bodyPr/>
        <a:lstStyle/>
        <a:p>
          <a:endParaRPr lang="en-US"/>
        </a:p>
      </dgm:t>
    </dgm:pt>
    <dgm:pt modelId="{B0EC9ED4-BE66-48E0-881D-D8AA060BD9E2}" type="sibTrans" cxnId="{836C9532-6125-48D5-B0CD-4FABE79CCBAF}">
      <dgm:prSet/>
      <dgm:spPr/>
      <dgm:t>
        <a:bodyPr/>
        <a:lstStyle/>
        <a:p>
          <a:endParaRPr lang="en-US"/>
        </a:p>
      </dgm:t>
    </dgm:pt>
    <dgm:pt modelId="{D2B025F8-1809-4753-93EA-DE7DF7B47202}">
      <dgm:prSet/>
      <dgm:spPr/>
      <dgm:t>
        <a:bodyPr/>
        <a:lstStyle/>
        <a:p>
          <a:pPr rtl="0"/>
          <a:r>
            <a:rPr lang="en-US" b="0" i="0" dirty="0" smtClean="0"/>
            <a:t>Data Entry</a:t>
          </a:r>
          <a:endParaRPr lang="en-US" dirty="0"/>
        </a:p>
      </dgm:t>
    </dgm:pt>
    <dgm:pt modelId="{109E96B8-6576-4491-A3D0-FEF124E71FB3}" type="parTrans" cxnId="{75703E74-D29B-490A-AE86-2F5CF11E811C}">
      <dgm:prSet/>
      <dgm:spPr/>
      <dgm:t>
        <a:bodyPr/>
        <a:lstStyle/>
        <a:p>
          <a:endParaRPr lang="en-US"/>
        </a:p>
      </dgm:t>
    </dgm:pt>
    <dgm:pt modelId="{4509C7CC-1D31-4791-AA59-17248F65B67E}" type="sibTrans" cxnId="{75703E74-D29B-490A-AE86-2F5CF11E811C}">
      <dgm:prSet/>
      <dgm:spPr/>
      <dgm:t>
        <a:bodyPr/>
        <a:lstStyle/>
        <a:p>
          <a:endParaRPr lang="en-US"/>
        </a:p>
      </dgm:t>
    </dgm:pt>
    <dgm:pt modelId="{947E6BC7-08D1-4446-A05B-29510C1B15CF}" type="pres">
      <dgm:prSet presAssocID="{F36B5AD9-A5FB-43F0-965B-75F50ECA24F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A8798C-8AC7-4F78-A3F6-3FA360D15D1F}" type="pres">
      <dgm:prSet presAssocID="{C81CFF03-EBB4-4481-A393-FF4983F622F0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8ACC6B-A1D9-4E8A-B86E-1311E111935A}" type="pres">
      <dgm:prSet presAssocID="{B0EC9ED4-BE66-48E0-881D-D8AA060BD9E2}" presName="sibTrans" presStyleLbl="sibTrans2D1" presStyleIdx="0" presStyleCnt="1"/>
      <dgm:spPr/>
      <dgm:t>
        <a:bodyPr/>
        <a:lstStyle/>
        <a:p>
          <a:endParaRPr lang="en-US"/>
        </a:p>
      </dgm:t>
    </dgm:pt>
    <dgm:pt modelId="{769BC516-2D03-4068-866C-D82976A2D3C7}" type="pres">
      <dgm:prSet presAssocID="{B0EC9ED4-BE66-48E0-881D-D8AA060BD9E2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9EC385F0-6F83-4F8C-A336-1BAC12AE1C65}" type="pres">
      <dgm:prSet presAssocID="{D2B025F8-1809-4753-93EA-DE7DF7B47202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E72688-8EF0-4067-AFE3-220F7D93D344}" type="presOf" srcId="{B0EC9ED4-BE66-48E0-881D-D8AA060BD9E2}" destId="{769BC516-2D03-4068-866C-D82976A2D3C7}" srcOrd="1" destOrd="0" presId="urn:microsoft.com/office/officeart/2005/8/layout/process5"/>
    <dgm:cxn modelId="{C63366A8-41AC-4912-A8C4-211AC505896C}" type="presOf" srcId="{B0EC9ED4-BE66-48E0-881D-D8AA060BD9E2}" destId="{DE8ACC6B-A1D9-4E8A-B86E-1311E111935A}" srcOrd="0" destOrd="0" presId="urn:microsoft.com/office/officeart/2005/8/layout/process5"/>
    <dgm:cxn modelId="{6521210A-E96B-439C-984C-33310DDB2248}" type="presOf" srcId="{D2B025F8-1809-4753-93EA-DE7DF7B47202}" destId="{9EC385F0-6F83-4F8C-A336-1BAC12AE1C65}" srcOrd="0" destOrd="0" presId="urn:microsoft.com/office/officeart/2005/8/layout/process5"/>
    <dgm:cxn modelId="{344B4BE4-2211-4C7A-9588-6DD612454FD3}" type="presOf" srcId="{F36B5AD9-A5FB-43F0-965B-75F50ECA24F7}" destId="{947E6BC7-08D1-4446-A05B-29510C1B15CF}" srcOrd="0" destOrd="0" presId="urn:microsoft.com/office/officeart/2005/8/layout/process5"/>
    <dgm:cxn modelId="{75703E74-D29B-490A-AE86-2F5CF11E811C}" srcId="{F36B5AD9-A5FB-43F0-965B-75F50ECA24F7}" destId="{D2B025F8-1809-4753-93EA-DE7DF7B47202}" srcOrd="1" destOrd="0" parTransId="{109E96B8-6576-4491-A3D0-FEF124E71FB3}" sibTransId="{4509C7CC-1D31-4791-AA59-17248F65B67E}"/>
    <dgm:cxn modelId="{2A1019E6-9A4F-4B37-9C94-D408DB96F7C1}" type="presOf" srcId="{C81CFF03-EBB4-4481-A393-FF4983F622F0}" destId="{57A8798C-8AC7-4F78-A3F6-3FA360D15D1F}" srcOrd="0" destOrd="0" presId="urn:microsoft.com/office/officeart/2005/8/layout/process5"/>
    <dgm:cxn modelId="{836C9532-6125-48D5-B0CD-4FABE79CCBAF}" srcId="{F36B5AD9-A5FB-43F0-965B-75F50ECA24F7}" destId="{C81CFF03-EBB4-4481-A393-FF4983F622F0}" srcOrd="0" destOrd="0" parTransId="{837AA40C-803F-4B46-801B-B32F1AD12814}" sibTransId="{B0EC9ED4-BE66-48E0-881D-D8AA060BD9E2}"/>
    <dgm:cxn modelId="{37E04A8F-B5F3-4792-ABE3-342402185D7B}" type="presParOf" srcId="{947E6BC7-08D1-4446-A05B-29510C1B15CF}" destId="{57A8798C-8AC7-4F78-A3F6-3FA360D15D1F}" srcOrd="0" destOrd="0" presId="urn:microsoft.com/office/officeart/2005/8/layout/process5"/>
    <dgm:cxn modelId="{BB2F911A-AEB5-4A27-BD42-061F751C0862}" type="presParOf" srcId="{947E6BC7-08D1-4446-A05B-29510C1B15CF}" destId="{DE8ACC6B-A1D9-4E8A-B86E-1311E111935A}" srcOrd="1" destOrd="0" presId="urn:microsoft.com/office/officeart/2005/8/layout/process5"/>
    <dgm:cxn modelId="{873BA76F-C68A-46D9-9642-0D3126A136EF}" type="presParOf" srcId="{DE8ACC6B-A1D9-4E8A-B86E-1311E111935A}" destId="{769BC516-2D03-4068-866C-D82976A2D3C7}" srcOrd="0" destOrd="0" presId="urn:microsoft.com/office/officeart/2005/8/layout/process5"/>
    <dgm:cxn modelId="{5B77286D-B1D6-443C-B245-1DC967794467}" type="presParOf" srcId="{947E6BC7-08D1-4446-A05B-29510C1B15CF}" destId="{9EC385F0-6F83-4F8C-A336-1BAC12AE1C65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8606FD-806E-4DDA-B8A9-F88A6A7F92E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24C01F3-1BFF-48A3-AA22-90CB2E62C500}">
      <dgm:prSet/>
      <dgm:spPr/>
      <dgm:t>
        <a:bodyPr/>
        <a:lstStyle/>
        <a:p>
          <a:pPr rtl="0"/>
          <a:r>
            <a:rPr lang="en-US" b="0" i="0" dirty="0" smtClean="0"/>
            <a:t>Redundancy</a:t>
          </a:r>
          <a:br>
            <a:rPr lang="en-US" b="0" i="0" dirty="0" smtClean="0"/>
          </a:br>
          <a:r>
            <a:rPr lang="ko-KR" altLang="en-US" b="1" i="0" dirty="0" smtClean="0"/>
            <a:t>반복성</a:t>
          </a:r>
          <a:endParaRPr lang="en-US" b="1" dirty="0"/>
        </a:p>
      </dgm:t>
    </dgm:pt>
    <dgm:pt modelId="{70215820-BC56-4F99-A7D0-C073B50FF8B4}" type="parTrans" cxnId="{14CF3977-446E-47ED-AF09-A4098671B394}">
      <dgm:prSet/>
      <dgm:spPr/>
      <dgm:t>
        <a:bodyPr/>
        <a:lstStyle/>
        <a:p>
          <a:endParaRPr lang="en-US"/>
        </a:p>
      </dgm:t>
    </dgm:pt>
    <dgm:pt modelId="{C924A4DD-62C0-4B6D-9900-5FF5179360FA}" type="sibTrans" cxnId="{14CF3977-446E-47ED-AF09-A4098671B394}">
      <dgm:prSet/>
      <dgm:spPr/>
      <dgm:t>
        <a:bodyPr/>
        <a:lstStyle/>
        <a:p>
          <a:endParaRPr lang="en-US"/>
        </a:p>
      </dgm:t>
    </dgm:pt>
    <dgm:pt modelId="{9648EA71-12F2-49A4-955A-ABB4AC387AD5}">
      <dgm:prSet/>
      <dgm:spPr/>
      <dgm:t>
        <a:bodyPr/>
        <a:lstStyle/>
        <a:p>
          <a:pPr rtl="0"/>
          <a:r>
            <a:rPr lang="en-US" b="0" i="0" dirty="0" smtClean="0"/>
            <a:t>Multiple Themes</a:t>
          </a:r>
          <a:br>
            <a:rPr lang="en-US" b="0" i="0" dirty="0" smtClean="0"/>
          </a:br>
          <a:r>
            <a:rPr lang="ko-KR" altLang="en-US" b="1" i="0" dirty="0" smtClean="0"/>
            <a:t>여러개의 주제가 한꺼번에 들어있음</a:t>
          </a:r>
          <a:endParaRPr lang="en-US" b="1" dirty="0"/>
        </a:p>
      </dgm:t>
    </dgm:pt>
    <dgm:pt modelId="{8A6982C4-67A3-466E-9784-086ED4431176}" type="parTrans" cxnId="{EC9A0232-C525-43BA-BE22-CB11AB353308}">
      <dgm:prSet/>
      <dgm:spPr/>
      <dgm:t>
        <a:bodyPr/>
        <a:lstStyle/>
        <a:p>
          <a:endParaRPr lang="en-US"/>
        </a:p>
      </dgm:t>
    </dgm:pt>
    <dgm:pt modelId="{2E252856-6B85-4379-B386-FE970EC73CB1}" type="sibTrans" cxnId="{EC9A0232-C525-43BA-BE22-CB11AB353308}">
      <dgm:prSet/>
      <dgm:spPr/>
      <dgm:t>
        <a:bodyPr/>
        <a:lstStyle/>
        <a:p>
          <a:endParaRPr lang="en-US"/>
        </a:p>
      </dgm:t>
    </dgm:pt>
    <dgm:pt modelId="{F05609CC-BAB8-4A25-843D-8B484A332EA0}">
      <dgm:prSet/>
      <dgm:spPr/>
      <dgm:t>
        <a:bodyPr/>
        <a:lstStyle/>
        <a:p>
          <a:pPr rtl="0"/>
          <a:r>
            <a:rPr lang="en-US" b="0" i="0" dirty="0" smtClean="0"/>
            <a:t>Modification Issues</a:t>
          </a:r>
          <a:br>
            <a:rPr lang="en-US" b="0" i="0" dirty="0" smtClean="0"/>
          </a:br>
          <a:r>
            <a:rPr lang="ko-KR" altLang="en-US" b="1" i="0" dirty="0" smtClean="0"/>
            <a:t>수정문제</a:t>
          </a:r>
          <a:endParaRPr lang="en-US" b="1" dirty="0"/>
        </a:p>
      </dgm:t>
    </dgm:pt>
    <dgm:pt modelId="{DD4C4A2C-9D3D-46F1-8980-14CF5FABC160}" type="parTrans" cxnId="{71BE325B-EAFD-4F1E-85A4-E783ADF894AE}">
      <dgm:prSet/>
      <dgm:spPr/>
      <dgm:t>
        <a:bodyPr/>
        <a:lstStyle/>
        <a:p>
          <a:endParaRPr lang="en-US"/>
        </a:p>
      </dgm:t>
    </dgm:pt>
    <dgm:pt modelId="{A8A485F8-56DA-4D9F-A0B3-B72CFE8D2F5F}" type="sibTrans" cxnId="{71BE325B-EAFD-4F1E-85A4-E783ADF894AE}">
      <dgm:prSet/>
      <dgm:spPr/>
      <dgm:t>
        <a:bodyPr/>
        <a:lstStyle/>
        <a:p>
          <a:endParaRPr lang="en-US"/>
        </a:p>
      </dgm:t>
    </dgm:pt>
    <dgm:pt modelId="{79B63747-13D6-49CF-AB6B-95768AE0B028}">
      <dgm:prSet/>
      <dgm:spPr/>
      <dgm:t>
        <a:bodyPr/>
        <a:lstStyle/>
        <a:p>
          <a:pPr rtl="0"/>
          <a:r>
            <a:rPr lang="en-US" b="0" i="0" dirty="0" smtClean="0"/>
            <a:t>Deletion problems (data lost), insertion problems (data missing), update problems (need to update all related data multiple times) </a:t>
          </a:r>
          <a:r>
            <a:rPr lang="ko-KR" altLang="en-US" b="1" i="0" dirty="0" smtClean="0"/>
            <a:t>데이터를 지우다가 데이터가 사라질수있고</a:t>
          </a:r>
          <a:r>
            <a:rPr lang="en-US" altLang="ko-KR" b="1" i="0" dirty="0" smtClean="0"/>
            <a:t>, </a:t>
          </a:r>
          <a:r>
            <a:rPr lang="ko-KR" altLang="en-US" b="1" i="0" dirty="0" smtClean="0"/>
            <a:t>입력하다가 데이터가 빠질수 있고</a:t>
          </a:r>
          <a:r>
            <a:rPr lang="en-US" altLang="ko-KR" b="1" i="0" dirty="0" smtClean="0"/>
            <a:t>, </a:t>
          </a:r>
          <a:r>
            <a:rPr lang="ko-KR" altLang="en-US" b="1" i="0" dirty="0" smtClean="0"/>
            <a:t>업데이트할때 반복해서 내용을 넣어야 함</a:t>
          </a:r>
          <a:endParaRPr lang="en-US" b="1" dirty="0"/>
        </a:p>
      </dgm:t>
    </dgm:pt>
    <dgm:pt modelId="{B8152C97-2F7E-451D-BE2C-E2AD5D644210}" type="parTrans" cxnId="{A68223A9-DFC5-4033-B7BF-064706AC3E5C}">
      <dgm:prSet/>
      <dgm:spPr/>
      <dgm:t>
        <a:bodyPr/>
        <a:lstStyle/>
        <a:p>
          <a:endParaRPr lang="en-US"/>
        </a:p>
      </dgm:t>
    </dgm:pt>
    <dgm:pt modelId="{3D628561-205B-4087-B742-238A1C29C095}" type="sibTrans" cxnId="{A68223A9-DFC5-4033-B7BF-064706AC3E5C}">
      <dgm:prSet/>
      <dgm:spPr/>
      <dgm:t>
        <a:bodyPr/>
        <a:lstStyle/>
        <a:p>
          <a:endParaRPr lang="en-US"/>
        </a:p>
      </dgm:t>
    </dgm:pt>
    <dgm:pt modelId="{440A4C44-95B1-46A1-AC12-9C12D2999D43}">
      <dgm:prSet/>
      <dgm:spPr/>
      <dgm:t>
        <a:bodyPr/>
        <a:lstStyle/>
        <a:p>
          <a:pPr rtl="0"/>
          <a:r>
            <a:rPr lang="en-US" b="0" i="0" dirty="0" smtClean="0"/>
            <a:t>If a particular person is managing 10 projects, his/her information would have to be entered 10 times.  </a:t>
          </a:r>
          <a:r>
            <a:rPr lang="ko-KR" altLang="en-US" b="1" i="0" dirty="0" smtClean="0"/>
            <a:t>어떤 특정한 사람이 </a:t>
          </a:r>
          <a:r>
            <a:rPr lang="en-US" altLang="ko-KR" b="1" i="0" dirty="0" smtClean="0"/>
            <a:t>10</a:t>
          </a:r>
          <a:r>
            <a:rPr lang="ko-KR" altLang="en-US" b="1" i="0" dirty="0" smtClean="0"/>
            <a:t>개의 프로젝트에서 일한다면 그 사람에 대한 정보를 </a:t>
          </a:r>
          <a:r>
            <a:rPr lang="en-US" altLang="ko-KR" b="1" i="0" dirty="0" smtClean="0"/>
            <a:t>10</a:t>
          </a:r>
          <a:r>
            <a:rPr lang="ko-KR" altLang="en-US" b="1" i="0" dirty="0" smtClean="0"/>
            <a:t>번 입력해야 함</a:t>
          </a:r>
          <a:endParaRPr lang="en-US" b="1" dirty="0"/>
        </a:p>
      </dgm:t>
    </dgm:pt>
    <dgm:pt modelId="{8C337F2D-CA71-4D8B-B559-E411E172631E}" type="parTrans" cxnId="{69A2B5C9-99F6-494E-A9C2-F760AD987C9D}">
      <dgm:prSet/>
      <dgm:spPr/>
      <dgm:t>
        <a:bodyPr/>
        <a:lstStyle/>
        <a:p>
          <a:endParaRPr lang="en-US"/>
        </a:p>
      </dgm:t>
    </dgm:pt>
    <dgm:pt modelId="{999F26BC-D3AC-422A-82E1-01199CADD76E}" type="sibTrans" cxnId="{69A2B5C9-99F6-494E-A9C2-F760AD987C9D}">
      <dgm:prSet/>
      <dgm:spPr/>
      <dgm:t>
        <a:bodyPr/>
        <a:lstStyle/>
        <a:p>
          <a:endParaRPr lang="en-US"/>
        </a:p>
      </dgm:t>
    </dgm:pt>
    <dgm:pt modelId="{C6C707CD-CDFD-490E-AF9E-9AFC6A063347}">
      <dgm:prSet/>
      <dgm:spPr/>
      <dgm:t>
        <a:bodyPr/>
        <a:lstStyle/>
        <a:p>
          <a:pPr rtl="0"/>
          <a:r>
            <a:rPr lang="en-US" b="0" i="0" dirty="0" smtClean="0"/>
            <a:t>A list of Projects may include Project Manager information and Project information in the same row. </a:t>
          </a:r>
          <a:r>
            <a:rPr lang="ko-KR" altLang="en-US" b="1" i="0" dirty="0" smtClean="0"/>
            <a:t>프로젝트 리스트에 프로젝트 관리자 정보와 프로젝트 정보가 한줄에 같이 들어감</a:t>
          </a:r>
          <a:endParaRPr lang="en-US" b="1" dirty="0"/>
        </a:p>
      </dgm:t>
    </dgm:pt>
    <dgm:pt modelId="{483568EB-CF8A-4C2E-B062-B4DE995D332F}" type="parTrans" cxnId="{0015551F-316F-444A-8C14-703A2DB8BAA7}">
      <dgm:prSet/>
      <dgm:spPr/>
      <dgm:t>
        <a:bodyPr/>
        <a:lstStyle/>
        <a:p>
          <a:endParaRPr lang="en-US"/>
        </a:p>
      </dgm:t>
    </dgm:pt>
    <dgm:pt modelId="{27FC003B-F1AC-4953-AE25-4B7E74B668AD}" type="sibTrans" cxnId="{0015551F-316F-444A-8C14-703A2DB8BAA7}">
      <dgm:prSet/>
      <dgm:spPr/>
      <dgm:t>
        <a:bodyPr/>
        <a:lstStyle/>
        <a:p>
          <a:endParaRPr lang="en-US"/>
        </a:p>
      </dgm:t>
    </dgm:pt>
    <dgm:pt modelId="{980FA060-DF97-4823-8FD0-39F663C3CC20}" type="pres">
      <dgm:prSet presAssocID="{438606FD-806E-4DDA-B8A9-F88A6A7F92E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6E427B7-ACF9-4A1C-8CA0-FA3D2DC1496F}" type="pres">
      <dgm:prSet presAssocID="{824C01F3-1BFF-48A3-AA22-90CB2E62C500}" presName="thickLine" presStyleLbl="alignNode1" presStyleIdx="0" presStyleCnt="3"/>
      <dgm:spPr/>
    </dgm:pt>
    <dgm:pt modelId="{D9180BD4-0057-4A2A-82F4-BF9F9DCAC90A}" type="pres">
      <dgm:prSet presAssocID="{824C01F3-1BFF-48A3-AA22-90CB2E62C500}" presName="horz1" presStyleCnt="0"/>
      <dgm:spPr/>
    </dgm:pt>
    <dgm:pt modelId="{BBA3FBEE-D1AE-4A9F-80AC-FF73CDEA988D}" type="pres">
      <dgm:prSet presAssocID="{824C01F3-1BFF-48A3-AA22-90CB2E62C500}" presName="tx1" presStyleLbl="revTx" presStyleIdx="0" presStyleCnt="6"/>
      <dgm:spPr/>
      <dgm:t>
        <a:bodyPr/>
        <a:lstStyle/>
        <a:p>
          <a:endParaRPr lang="en-US"/>
        </a:p>
      </dgm:t>
    </dgm:pt>
    <dgm:pt modelId="{4B2BE587-3729-4FEF-859E-4C8E9428C183}" type="pres">
      <dgm:prSet presAssocID="{824C01F3-1BFF-48A3-AA22-90CB2E62C500}" presName="vert1" presStyleCnt="0"/>
      <dgm:spPr/>
    </dgm:pt>
    <dgm:pt modelId="{A6B9FAD7-BFFE-4622-827B-72492A42C831}" type="pres">
      <dgm:prSet presAssocID="{440A4C44-95B1-46A1-AC12-9C12D2999D43}" presName="vertSpace2a" presStyleCnt="0"/>
      <dgm:spPr/>
    </dgm:pt>
    <dgm:pt modelId="{FE74800C-BFF6-4E8A-AA5C-6BB08F469A11}" type="pres">
      <dgm:prSet presAssocID="{440A4C44-95B1-46A1-AC12-9C12D2999D43}" presName="horz2" presStyleCnt="0"/>
      <dgm:spPr/>
    </dgm:pt>
    <dgm:pt modelId="{5D2B154B-4679-44A2-9F11-95725DE96B51}" type="pres">
      <dgm:prSet presAssocID="{440A4C44-95B1-46A1-AC12-9C12D2999D43}" presName="horzSpace2" presStyleCnt="0"/>
      <dgm:spPr/>
    </dgm:pt>
    <dgm:pt modelId="{86F19548-92C4-4EBF-983C-DE9EB559D659}" type="pres">
      <dgm:prSet presAssocID="{440A4C44-95B1-46A1-AC12-9C12D2999D43}" presName="tx2" presStyleLbl="revTx" presStyleIdx="1" presStyleCnt="6"/>
      <dgm:spPr/>
      <dgm:t>
        <a:bodyPr/>
        <a:lstStyle/>
        <a:p>
          <a:endParaRPr lang="en-US"/>
        </a:p>
      </dgm:t>
    </dgm:pt>
    <dgm:pt modelId="{D6EAAD55-A4BE-40BE-9EB9-36D2862C1034}" type="pres">
      <dgm:prSet presAssocID="{440A4C44-95B1-46A1-AC12-9C12D2999D43}" presName="vert2" presStyleCnt="0"/>
      <dgm:spPr/>
    </dgm:pt>
    <dgm:pt modelId="{01D1EA2D-70B8-4768-8C0E-7C4BB3863099}" type="pres">
      <dgm:prSet presAssocID="{440A4C44-95B1-46A1-AC12-9C12D2999D43}" presName="thinLine2b" presStyleLbl="callout" presStyleIdx="0" presStyleCnt="3"/>
      <dgm:spPr/>
    </dgm:pt>
    <dgm:pt modelId="{1B453CDB-EF20-4B16-84C7-18D95A0C5A8F}" type="pres">
      <dgm:prSet presAssocID="{440A4C44-95B1-46A1-AC12-9C12D2999D43}" presName="vertSpace2b" presStyleCnt="0"/>
      <dgm:spPr/>
    </dgm:pt>
    <dgm:pt modelId="{BFEE67DF-BC7B-4953-9BB4-B5ED83BC2A63}" type="pres">
      <dgm:prSet presAssocID="{9648EA71-12F2-49A4-955A-ABB4AC387AD5}" presName="thickLine" presStyleLbl="alignNode1" presStyleIdx="1" presStyleCnt="3"/>
      <dgm:spPr/>
    </dgm:pt>
    <dgm:pt modelId="{684EC3D1-706E-4B9C-B14A-A0DDD8B61CB0}" type="pres">
      <dgm:prSet presAssocID="{9648EA71-12F2-49A4-955A-ABB4AC387AD5}" presName="horz1" presStyleCnt="0"/>
      <dgm:spPr/>
    </dgm:pt>
    <dgm:pt modelId="{407B8BAD-2E59-4237-8B4F-D5C00BEAD312}" type="pres">
      <dgm:prSet presAssocID="{9648EA71-12F2-49A4-955A-ABB4AC387AD5}" presName="tx1" presStyleLbl="revTx" presStyleIdx="2" presStyleCnt="6"/>
      <dgm:spPr/>
      <dgm:t>
        <a:bodyPr/>
        <a:lstStyle/>
        <a:p>
          <a:endParaRPr lang="en-US"/>
        </a:p>
      </dgm:t>
    </dgm:pt>
    <dgm:pt modelId="{583D7021-AD2A-4C72-A2B7-69F56E20CCA1}" type="pres">
      <dgm:prSet presAssocID="{9648EA71-12F2-49A4-955A-ABB4AC387AD5}" presName="vert1" presStyleCnt="0"/>
      <dgm:spPr/>
    </dgm:pt>
    <dgm:pt modelId="{C491A503-5578-4608-88C6-1B988E082475}" type="pres">
      <dgm:prSet presAssocID="{C6C707CD-CDFD-490E-AF9E-9AFC6A063347}" presName="vertSpace2a" presStyleCnt="0"/>
      <dgm:spPr/>
    </dgm:pt>
    <dgm:pt modelId="{E0D346CE-177B-4DF2-926A-8D0BF21A187D}" type="pres">
      <dgm:prSet presAssocID="{C6C707CD-CDFD-490E-AF9E-9AFC6A063347}" presName="horz2" presStyleCnt="0"/>
      <dgm:spPr/>
    </dgm:pt>
    <dgm:pt modelId="{354CBF8C-430D-41B0-AFC1-270177B81EB4}" type="pres">
      <dgm:prSet presAssocID="{C6C707CD-CDFD-490E-AF9E-9AFC6A063347}" presName="horzSpace2" presStyleCnt="0"/>
      <dgm:spPr/>
    </dgm:pt>
    <dgm:pt modelId="{18DCEAB3-80CF-4F4A-AE99-90802407BEF4}" type="pres">
      <dgm:prSet presAssocID="{C6C707CD-CDFD-490E-AF9E-9AFC6A063347}" presName="tx2" presStyleLbl="revTx" presStyleIdx="3" presStyleCnt="6"/>
      <dgm:spPr/>
      <dgm:t>
        <a:bodyPr/>
        <a:lstStyle/>
        <a:p>
          <a:endParaRPr lang="en-US"/>
        </a:p>
      </dgm:t>
    </dgm:pt>
    <dgm:pt modelId="{3D872549-D206-431E-99ED-F5CC2D668335}" type="pres">
      <dgm:prSet presAssocID="{C6C707CD-CDFD-490E-AF9E-9AFC6A063347}" presName="vert2" presStyleCnt="0"/>
      <dgm:spPr/>
    </dgm:pt>
    <dgm:pt modelId="{238635D9-8EDE-476F-A1A2-BB42C0B2CFEE}" type="pres">
      <dgm:prSet presAssocID="{C6C707CD-CDFD-490E-AF9E-9AFC6A063347}" presName="thinLine2b" presStyleLbl="callout" presStyleIdx="1" presStyleCnt="3"/>
      <dgm:spPr/>
    </dgm:pt>
    <dgm:pt modelId="{BEA08BC8-1CA7-4CDA-8399-DF28E628EE3D}" type="pres">
      <dgm:prSet presAssocID="{C6C707CD-CDFD-490E-AF9E-9AFC6A063347}" presName="vertSpace2b" presStyleCnt="0"/>
      <dgm:spPr/>
    </dgm:pt>
    <dgm:pt modelId="{83F7890E-E6E2-4C05-8866-18EE901A9EEB}" type="pres">
      <dgm:prSet presAssocID="{F05609CC-BAB8-4A25-843D-8B484A332EA0}" presName="thickLine" presStyleLbl="alignNode1" presStyleIdx="2" presStyleCnt="3"/>
      <dgm:spPr/>
    </dgm:pt>
    <dgm:pt modelId="{DDBAC271-0A68-493A-835C-CEEF3D915F0D}" type="pres">
      <dgm:prSet presAssocID="{F05609CC-BAB8-4A25-843D-8B484A332EA0}" presName="horz1" presStyleCnt="0"/>
      <dgm:spPr/>
    </dgm:pt>
    <dgm:pt modelId="{336E6A49-64BD-44FE-9BA1-68FA9515E460}" type="pres">
      <dgm:prSet presAssocID="{F05609CC-BAB8-4A25-843D-8B484A332EA0}" presName="tx1" presStyleLbl="revTx" presStyleIdx="4" presStyleCnt="6"/>
      <dgm:spPr/>
      <dgm:t>
        <a:bodyPr/>
        <a:lstStyle/>
        <a:p>
          <a:endParaRPr lang="en-US"/>
        </a:p>
      </dgm:t>
    </dgm:pt>
    <dgm:pt modelId="{11B7BD2A-EB19-4613-92A0-522125EBDC04}" type="pres">
      <dgm:prSet presAssocID="{F05609CC-BAB8-4A25-843D-8B484A332EA0}" presName="vert1" presStyleCnt="0"/>
      <dgm:spPr/>
    </dgm:pt>
    <dgm:pt modelId="{A78CB7DE-A878-4590-86FD-99A1792044A5}" type="pres">
      <dgm:prSet presAssocID="{79B63747-13D6-49CF-AB6B-95768AE0B028}" presName="vertSpace2a" presStyleCnt="0"/>
      <dgm:spPr/>
    </dgm:pt>
    <dgm:pt modelId="{65B2A9B5-6EBD-4325-81EE-CB374EDD0A15}" type="pres">
      <dgm:prSet presAssocID="{79B63747-13D6-49CF-AB6B-95768AE0B028}" presName="horz2" presStyleCnt="0"/>
      <dgm:spPr/>
    </dgm:pt>
    <dgm:pt modelId="{ADB07F65-459D-418C-B816-989A05BCDCF6}" type="pres">
      <dgm:prSet presAssocID="{79B63747-13D6-49CF-AB6B-95768AE0B028}" presName="horzSpace2" presStyleCnt="0"/>
      <dgm:spPr/>
    </dgm:pt>
    <dgm:pt modelId="{EA81496C-2861-41E9-8830-3472D98758F6}" type="pres">
      <dgm:prSet presAssocID="{79B63747-13D6-49CF-AB6B-95768AE0B028}" presName="tx2" presStyleLbl="revTx" presStyleIdx="5" presStyleCnt="6"/>
      <dgm:spPr/>
      <dgm:t>
        <a:bodyPr/>
        <a:lstStyle/>
        <a:p>
          <a:endParaRPr lang="en-US"/>
        </a:p>
      </dgm:t>
    </dgm:pt>
    <dgm:pt modelId="{94982DC6-CA6C-441A-A65F-503C57D71E4B}" type="pres">
      <dgm:prSet presAssocID="{79B63747-13D6-49CF-AB6B-95768AE0B028}" presName="vert2" presStyleCnt="0"/>
      <dgm:spPr/>
    </dgm:pt>
    <dgm:pt modelId="{B1FFA79F-D812-4973-9D26-F7A96980D027}" type="pres">
      <dgm:prSet presAssocID="{79B63747-13D6-49CF-AB6B-95768AE0B028}" presName="thinLine2b" presStyleLbl="callout" presStyleIdx="2" presStyleCnt="3"/>
      <dgm:spPr/>
    </dgm:pt>
    <dgm:pt modelId="{FFD355FE-DF17-4A88-881D-CADFD29BF651}" type="pres">
      <dgm:prSet presAssocID="{79B63747-13D6-49CF-AB6B-95768AE0B028}" presName="vertSpace2b" presStyleCnt="0"/>
      <dgm:spPr/>
    </dgm:pt>
  </dgm:ptLst>
  <dgm:cxnLst>
    <dgm:cxn modelId="{8D61BC41-91C2-4B4C-884B-01C8D8C3008E}" type="presOf" srcId="{438606FD-806E-4DDA-B8A9-F88A6A7F92E9}" destId="{980FA060-DF97-4823-8FD0-39F663C3CC20}" srcOrd="0" destOrd="0" presId="urn:microsoft.com/office/officeart/2008/layout/LinedList"/>
    <dgm:cxn modelId="{69A2B5C9-99F6-494E-A9C2-F760AD987C9D}" srcId="{824C01F3-1BFF-48A3-AA22-90CB2E62C500}" destId="{440A4C44-95B1-46A1-AC12-9C12D2999D43}" srcOrd="0" destOrd="0" parTransId="{8C337F2D-CA71-4D8B-B559-E411E172631E}" sibTransId="{999F26BC-D3AC-422A-82E1-01199CADD76E}"/>
    <dgm:cxn modelId="{23CDDDDC-B697-448C-8F7D-912763C5AB3D}" type="presOf" srcId="{F05609CC-BAB8-4A25-843D-8B484A332EA0}" destId="{336E6A49-64BD-44FE-9BA1-68FA9515E460}" srcOrd="0" destOrd="0" presId="urn:microsoft.com/office/officeart/2008/layout/LinedList"/>
    <dgm:cxn modelId="{EC9A0232-C525-43BA-BE22-CB11AB353308}" srcId="{438606FD-806E-4DDA-B8A9-F88A6A7F92E9}" destId="{9648EA71-12F2-49A4-955A-ABB4AC387AD5}" srcOrd="1" destOrd="0" parTransId="{8A6982C4-67A3-466E-9784-086ED4431176}" sibTransId="{2E252856-6B85-4379-B386-FE970EC73CB1}"/>
    <dgm:cxn modelId="{792441B1-B2A4-4DE9-9E64-35583332DDCF}" type="presOf" srcId="{824C01F3-1BFF-48A3-AA22-90CB2E62C500}" destId="{BBA3FBEE-D1AE-4A9F-80AC-FF73CDEA988D}" srcOrd="0" destOrd="0" presId="urn:microsoft.com/office/officeart/2008/layout/LinedList"/>
    <dgm:cxn modelId="{14CF3977-446E-47ED-AF09-A4098671B394}" srcId="{438606FD-806E-4DDA-B8A9-F88A6A7F92E9}" destId="{824C01F3-1BFF-48A3-AA22-90CB2E62C500}" srcOrd="0" destOrd="0" parTransId="{70215820-BC56-4F99-A7D0-C073B50FF8B4}" sibTransId="{C924A4DD-62C0-4B6D-9900-5FF5179360FA}"/>
    <dgm:cxn modelId="{9BB7A4C1-0AE6-4CDD-AD06-6AFBB6058662}" type="presOf" srcId="{440A4C44-95B1-46A1-AC12-9C12D2999D43}" destId="{86F19548-92C4-4EBF-983C-DE9EB559D659}" srcOrd="0" destOrd="0" presId="urn:microsoft.com/office/officeart/2008/layout/LinedList"/>
    <dgm:cxn modelId="{89426E4E-E83B-490A-992B-5773A92FA511}" type="presOf" srcId="{9648EA71-12F2-49A4-955A-ABB4AC387AD5}" destId="{407B8BAD-2E59-4237-8B4F-D5C00BEAD312}" srcOrd="0" destOrd="0" presId="urn:microsoft.com/office/officeart/2008/layout/LinedList"/>
    <dgm:cxn modelId="{A68223A9-DFC5-4033-B7BF-064706AC3E5C}" srcId="{F05609CC-BAB8-4A25-843D-8B484A332EA0}" destId="{79B63747-13D6-49CF-AB6B-95768AE0B028}" srcOrd="0" destOrd="0" parTransId="{B8152C97-2F7E-451D-BE2C-E2AD5D644210}" sibTransId="{3D628561-205B-4087-B742-238A1C29C095}"/>
    <dgm:cxn modelId="{43EAA78A-1B4C-43AF-9E5D-F325E71B79A8}" type="presOf" srcId="{79B63747-13D6-49CF-AB6B-95768AE0B028}" destId="{EA81496C-2861-41E9-8830-3472D98758F6}" srcOrd="0" destOrd="0" presId="urn:microsoft.com/office/officeart/2008/layout/LinedList"/>
    <dgm:cxn modelId="{0015551F-316F-444A-8C14-703A2DB8BAA7}" srcId="{9648EA71-12F2-49A4-955A-ABB4AC387AD5}" destId="{C6C707CD-CDFD-490E-AF9E-9AFC6A063347}" srcOrd="0" destOrd="0" parTransId="{483568EB-CF8A-4C2E-B062-B4DE995D332F}" sibTransId="{27FC003B-F1AC-4953-AE25-4B7E74B668AD}"/>
    <dgm:cxn modelId="{71BE325B-EAFD-4F1E-85A4-E783ADF894AE}" srcId="{438606FD-806E-4DDA-B8A9-F88A6A7F92E9}" destId="{F05609CC-BAB8-4A25-843D-8B484A332EA0}" srcOrd="2" destOrd="0" parTransId="{DD4C4A2C-9D3D-46F1-8980-14CF5FABC160}" sibTransId="{A8A485F8-56DA-4D9F-A0B3-B72CFE8D2F5F}"/>
    <dgm:cxn modelId="{F1192572-F7FA-49A4-8295-623522ACF66D}" type="presOf" srcId="{C6C707CD-CDFD-490E-AF9E-9AFC6A063347}" destId="{18DCEAB3-80CF-4F4A-AE99-90802407BEF4}" srcOrd="0" destOrd="0" presId="urn:microsoft.com/office/officeart/2008/layout/LinedList"/>
    <dgm:cxn modelId="{7DD1B0B1-9D0D-4888-A3EF-2628E6B5D01C}" type="presParOf" srcId="{980FA060-DF97-4823-8FD0-39F663C3CC20}" destId="{66E427B7-ACF9-4A1C-8CA0-FA3D2DC1496F}" srcOrd="0" destOrd="0" presId="urn:microsoft.com/office/officeart/2008/layout/LinedList"/>
    <dgm:cxn modelId="{26404CCF-4540-44FE-BFD2-5C81FA4575BF}" type="presParOf" srcId="{980FA060-DF97-4823-8FD0-39F663C3CC20}" destId="{D9180BD4-0057-4A2A-82F4-BF9F9DCAC90A}" srcOrd="1" destOrd="0" presId="urn:microsoft.com/office/officeart/2008/layout/LinedList"/>
    <dgm:cxn modelId="{A09BD117-A5A4-4B20-82AE-282AE1C9671A}" type="presParOf" srcId="{D9180BD4-0057-4A2A-82F4-BF9F9DCAC90A}" destId="{BBA3FBEE-D1AE-4A9F-80AC-FF73CDEA988D}" srcOrd="0" destOrd="0" presId="urn:microsoft.com/office/officeart/2008/layout/LinedList"/>
    <dgm:cxn modelId="{38D5C54C-B79B-4DFF-BFF8-8A3EC6A96535}" type="presParOf" srcId="{D9180BD4-0057-4A2A-82F4-BF9F9DCAC90A}" destId="{4B2BE587-3729-4FEF-859E-4C8E9428C183}" srcOrd="1" destOrd="0" presId="urn:microsoft.com/office/officeart/2008/layout/LinedList"/>
    <dgm:cxn modelId="{20BA7BB8-1FDE-45B9-B228-D9448672AC7B}" type="presParOf" srcId="{4B2BE587-3729-4FEF-859E-4C8E9428C183}" destId="{A6B9FAD7-BFFE-4622-827B-72492A42C831}" srcOrd="0" destOrd="0" presId="urn:microsoft.com/office/officeart/2008/layout/LinedList"/>
    <dgm:cxn modelId="{105D5122-EC54-4C84-B6B8-AFEF670C64F3}" type="presParOf" srcId="{4B2BE587-3729-4FEF-859E-4C8E9428C183}" destId="{FE74800C-BFF6-4E8A-AA5C-6BB08F469A11}" srcOrd="1" destOrd="0" presId="urn:microsoft.com/office/officeart/2008/layout/LinedList"/>
    <dgm:cxn modelId="{2D683CB9-AC59-4D13-ACFD-ADC52DDF7B27}" type="presParOf" srcId="{FE74800C-BFF6-4E8A-AA5C-6BB08F469A11}" destId="{5D2B154B-4679-44A2-9F11-95725DE96B51}" srcOrd="0" destOrd="0" presId="urn:microsoft.com/office/officeart/2008/layout/LinedList"/>
    <dgm:cxn modelId="{92FB8D94-D8C7-47A7-9BA1-EA1CE18C1901}" type="presParOf" srcId="{FE74800C-BFF6-4E8A-AA5C-6BB08F469A11}" destId="{86F19548-92C4-4EBF-983C-DE9EB559D659}" srcOrd="1" destOrd="0" presId="urn:microsoft.com/office/officeart/2008/layout/LinedList"/>
    <dgm:cxn modelId="{623A304A-9DCF-4678-98C0-082A8E2836D1}" type="presParOf" srcId="{FE74800C-BFF6-4E8A-AA5C-6BB08F469A11}" destId="{D6EAAD55-A4BE-40BE-9EB9-36D2862C1034}" srcOrd="2" destOrd="0" presId="urn:microsoft.com/office/officeart/2008/layout/LinedList"/>
    <dgm:cxn modelId="{BFDAE6A5-8E27-401E-BF23-80441E3F0F1F}" type="presParOf" srcId="{4B2BE587-3729-4FEF-859E-4C8E9428C183}" destId="{01D1EA2D-70B8-4768-8C0E-7C4BB3863099}" srcOrd="2" destOrd="0" presId="urn:microsoft.com/office/officeart/2008/layout/LinedList"/>
    <dgm:cxn modelId="{58E8F88D-436F-4376-A1F9-927CDCA79CC5}" type="presParOf" srcId="{4B2BE587-3729-4FEF-859E-4C8E9428C183}" destId="{1B453CDB-EF20-4B16-84C7-18D95A0C5A8F}" srcOrd="3" destOrd="0" presId="urn:microsoft.com/office/officeart/2008/layout/LinedList"/>
    <dgm:cxn modelId="{CD7217D7-DD18-4DB6-9A41-BD6672B9910E}" type="presParOf" srcId="{980FA060-DF97-4823-8FD0-39F663C3CC20}" destId="{BFEE67DF-BC7B-4953-9BB4-B5ED83BC2A63}" srcOrd="2" destOrd="0" presId="urn:microsoft.com/office/officeart/2008/layout/LinedList"/>
    <dgm:cxn modelId="{BF04F256-6CAF-4D14-BECA-EDB9259B73D4}" type="presParOf" srcId="{980FA060-DF97-4823-8FD0-39F663C3CC20}" destId="{684EC3D1-706E-4B9C-B14A-A0DDD8B61CB0}" srcOrd="3" destOrd="0" presId="urn:microsoft.com/office/officeart/2008/layout/LinedList"/>
    <dgm:cxn modelId="{7024B874-2C97-4469-8017-5CF87A72895B}" type="presParOf" srcId="{684EC3D1-706E-4B9C-B14A-A0DDD8B61CB0}" destId="{407B8BAD-2E59-4237-8B4F-D5C00BEAD312}" srcOrd="0" destOrd="0" presId="urn:microsoft.com/office/officeart/2008/layout/LinedList"/>
    <dgm:cxn modelId="{36959DE2-CEE1-48DE-8BA9-5CB43362A076}" type="presParOf" srcId="{684EC3D1-706E-4B9C-B14A-A0DDD8B61CB0}" destId="{583D7021-AD2A-4C72-A2B7-69F56E20CCA1}" srcOrd="1" destOrd="0" presId="urn:microsoft.com/office/officeart/2008/layout/LinedList"/>
    <dgm:cxn modelId="{7F6FA87C-A252-42B3-82C8-5F2192E2DA2D}" type="presParOf" srcId="{583D7021-AD2A-4C72-A2B7-69F56E20CCA1}" destId="{C491A503-5578-4608-88C6-1B988E082475}" srcOrd="0" destOrd="0" presId="urn:microsoft.com/office/officeart/2008/layout/LinedList"/>
    <dgm:cxn modelId="{E9F1FC75-31FC-4BFC-99B9-BC13D7D4B7CF}" type="presParOf" srcId="{583D7021-AD2A-4C72-A2B7-69F56E20CCA1}" destId="{E0D346CE-177B-4DF2-926A-8D0BF21A187D}" srcOrd="1" destOrd="0" presId="urn:microsoft.com/office/officeart/2008/layout/LinedList"/>
    <dgm:cxn modelId="{D9C4C5DC-D834-4D1D-A17C-BDA941488DFE}" type="presParOf" srcId="{E0D346CE-177B-4DF2-926A-8D0BF21A187D}" destId="{354CBF8C-430D-41B0-AFC1-270177B81EB4}" srcOrd="0" destOrd="0" presId="urn:microsoft.com/office/officeart/2008/layout/LinedList"/>
    <dgm:cxn modelId="{4CA34687-92F3-4064-8121-15F90248BA3C}" type="presParOf" srcId="{E0D346CE-177B-4DF2-926A-8D0BF21A187D}" destId="{18DCEAB3-80CF-4F4A-AE99-90802407BEF4}" srcOrd="1" destOrd="0" presId="urn:microsoft.com/office/officeart/2008/layout/LinedList"/>
    <dgm:cxn modelId="{212C2107-097C-4009-A03F-6E3F761361D0}" type="presParOf" srcId="{E0D346CE-177B-4DF2-926A-8D0BF21A187D}" destId="{3D872549-D206-431E-99ED-F5CC2D668335}" srcOrd="2" destOrd="0" presId="urn:microsoft.com/office/officeart/2008/layout/LinedList"/>
    <dgm:cxn modelId="{E2BA6903-DB75-41A8-B6AC-9A9814832C43}" type="presParOf" srcId="{583D7021-AD2A-4C72-A2B7-69F56E20CCA1}" destId="{238635D9-8EDE-476F-A1A2-BB42C0B2CFEE}" srcOrd="2" destOrd="0" presId="urn:microsoft.com/office/officeart/2008/layout/LinedList"/>
    <dgm:cxn modelId="{987205F3-29EA-4E36-A88E-4916100413A6}" type="presParOf" srcId="{583D7021-AD2A-4C72-A2B7-69F56E20CCA1}" destId="{BEA08BC8-1CA7-4CDA-8399-DF28E628EE3D}" srcOrd="3" destOrd="0" presId="urn:microsoft.com/office/officeart/2008/layout/LinedList"/>
    <dgm:cxn modelId="{5AD6CC90-C582-4FC5-B7FF-0B8DCF42C45E}" type="presParOf" srcId="{980FA060-DF97-4823-8FD0-39F663C3CC20}" destId="{83F7890E-E6E2-4C05-8866-18EE901A9EEB}" srcOrd="4" destOrd="0" presId="urn:microsoft.com/office/officeart/2008/layout/LinedList"/>
    <dgm:cxn modelId="{61B73B26-A1F8-460F-8A6D-7D68CD77B1B2}" type="presParOf" srcId="{980FA060-DF97-4823-8FD0-39F663C3CC20}" destId="{DDBAC271-0A68-493A-835C-CEEF3D915F0D}" srcOrd="5" destOrd="0" presId="urn:microsoft.com/office/officeart/2008/layout/LinedList"/>
    <dgm:cxn modelId="{9B2EA2A9-C976-4745-9A71-4CEDB24E597A}" type="presParOf" srcId="{DDBAC271-0A68-493A-835C-CEEF3D915F0D}" destId="{336E6A49-64BD-44FE-9BA1-68FA9515E460}" srcOrd="0" destOrd="0" presId="urn:microsoft.com/office/officeart/2008/layout/LinedList"/>
    <dgm:cxn modelId="{9C3770C0-88FB-4A91-AFE8-7069BCA48BD9}" type="presParOf" srcId="{DDBAC271-0A68-493A-835C-CEEF3D915F0D}" destId="{11B7BD2A-EB19-4613-92A0-522125EBDC04}" srcOrd="1" destOrd="0" presId="urn:microsoft.com/office/officeart/2008/layout/LinedList"/>
    <dgm:cxn modelId="{B4B89503-6A4B-432A-B69B-8D313C2C08C4}" type="presParOf" srcId="{11B7BD2A-EB19-4613-92A0-522125EBDC04}" destId="{A78CB7DE-A878-4590-86FD-99A1792044A5}" srcOrd="0" destOrd="0" presId="urn:microsoft.com/office/officeart/2008/layout/LinedList"/>
    <dgm:cxn modelId="{BF976BED-1086-43AD-9B7E-2C2820C6429F}" type="presParOf" srcId="{11B7BD2A-EB19-4613-92A0-522125EBDC04}" destId="{65B2A9B5-6EBD-4325-81EE-CB374EDD0A15}" srcOrd="1" destOrd="0" presId="urn:microsoft.com/office/officeart/2008/layout/LinedList"/>
    <dgm:cxn modelId="{309BBDEB-4843-4CAA-9C9E-B73D3C4BB5A0}" type="presParOf" srcId="{65B2A9B5-6EBD-4325-81EE-CB374EDD0A15}" destId="{ADB07F65-459D-418C-B816-989A05BCDCF6}" srcOrd="0" destOrd="0" presId="urn:microsoft.com/office/officeart/2008/layout/LinedList"/>
    <dgm:cxn modelId="{C1F57FB4-8F3C-4073-B32E-59355665BE43}" type="presParOf" srcId="{65B2A9B5-6EBD-4325-81EE-CB374EDD0A15}" destId="{EA81496C-2861-41E9-8830-3472D98758F6}" srcOrd="1" destOrd="0" presId="urn:microsoft.com/office/officeart/2008/layout/LinedList"/>
    <dgm:cxn modelId="{3C020F6A-731E-4A1F-BACC-781736F597D7}" type="presParOf" srcId="{65B2A9B5-6EBD-4325-81EE-CB374EDD0A15}" destId="{94982DC6-CA6C-441A-A65F-503C57D71E4B}" srcOrd="2" destOrd="0" presId="urn:microsoft.com/office/officeart/2008/layout/LinedList"/>
    <dgm:cxn modelId="{F3843A86-1B09-4445-800B-317764D34EA2}" type="presParOf" srcId="{11B7BD2A-EB19-4613-92A0-522125EBDC04}" destId="{B1FFA79F-D812-4973-9D26-F7A96980D027}" srcOrd="2" destOrd="0" presId="urn:microsoft.com/office/officeart/2008/layout/LinedList"/>
    <dgm:cxn modelId="{C63817D2-F126-4048-80AD-E8E9612339E4}" type="presParOf" srcId="{11B7BD2A-EB19-4613-92A0-522125EBDC04}" destId="{FFD355FE-DF17-4A88-881D-CADFD29BF651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BB7592-C884-4CDA-A6C6-7A5CE75D930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AC64371-B5F7-4327-A98E-6DBE1C8C7605}">
      <dgm:prSet/>
      <dgm:spPr/>
      <dgm:t>
        <a:bodyPr/>
        <a:lstStyle/>
        <a:p>
          <a:pPr rtl="0"/>
          <a:r>
            <a:rPr lang="en-US" b="0" dirty="0" smtClean="0"/>
            <a:t>One-to-one relationship</a:t>
          </a:r>
          <a:endParaRPr lang="en-US" b="0" dirty="0"/>
        </a:p>
      </dgm:t>
    </dgm:pt>
    <dgm:pt modelId="{D6AF58A6-601D-4280-A5A6-39C9EDA4D8C6}" type="parTrans" cxnId="{84940820-A0A2-4491-80C6-D9F9A2D0922C}">
      <dgm:prSet/>
      <dgm:spPr/>
      <dgm:t>
        <a:bodyPr/>
        <a:lstStyle/>
        <a:p>
          <a:endParaRPr lang="en-US"/>
        </a:p>
      </dgm:t>
    </dgm:pt>
    <dgm:pt modelId="{2AE88630-57B6-4E56-A45F-5070244E7EA4}" type="sibTrans" cxnId="{84940820-A0A2-4491-80C6-D9F9A2D0922C}">
      <dgm:prSet/>
      <dgm:spPr/>
      <dgm:t>
        <a:bodyPr/>
        <a:lstStyle/>
        <a:p>
          <a:endParaRPr lang="en-US"/>
        </a:p>
      </dgm:t>
    </dgm:pt>
    <dgm:pt modelId="{657F86D5-2A4A-486C-9B71-0ABC45ACF309}">
      <dgm:prSet/>
      <dgm:spPr/>
      <dgm:t>
        <a:bodyPr/>
        <a:lstStyle/>
        <a:p>
          <a:pPr rtl="0"/>
          <a:r>
            <a:rPr lang="en-US" b="0" dirty="0" smtClean="0"/>
            <a:t>Many-to-many relationship</a:t>
          </a:r>
          <a:endParaRPr lang="en-US" b="0" dirty="0"/>
        </a:p>
      </dgm:t>
    </dgm:pt>
    <dgm:pt modelId="{1181FE5B-43F3-4557-B3CE-07ADB2CE681D}" type="parTrans" cxnId="{72F66C18-DDB9-4ECE-98BC-E3E417F68139}">
      <dgm:prSet/>
      <dgm:spPr/>
      <dgm:t>
        <a:bodyPr/>
        <a:lstStyle/>
        <a:p>
          <a:endParaRPr lang="en-US"/>
        </a:p>
      </dgm:t>
    </dgm:pt>
    <dgm:pt modelId="{6709D91F-F98C-48DF-BD23-0C3433F96547}" type="sibTrans" cxnId="{72F66C18-DDB9-4ECE-98BC-E3E417F68139}">
      <dgm:prSet/>
      <dgm:spPr/>
      <dgm:t>
        <a:bodyPr/>
        <a:lstStyle/>
        <a:p>
          <a:endParaRPr lang="en-US"/>
        </a:p>
      </dgm:t>
    </dgm:pt>
    <dgm:pt modelId="{52369191-398E-4B5D-9C58-2C03AC368D32}">
      <dgm:prSet/>
      <dgm:spPr/>
      <dgm:t>
        <a:bodyPr/>
        <a:lstStyle/>
        <a:p>
          <a:pPr rtl="0"/>
          <a:r>
            <a:rPr lang="en-US" b="0" dirty="0" smtClean="0"/>
            <a:t>One record in the first table corresponds to many records in the second table.</a:t>
          </a:r>
          <a:br>
            <a:rPr lang="en-US" b="0" dirty="0" smtClean="0"/>
          </a:br>
          <a:r>
            <a:rPr lang="ko-KR" altLang="en-US" b="1" dirty="0" smtClean="0"/>
            <a:t>한 테이블에 있는 한 레코드가 다른 테이블에 있는 여러 레코드와 매치</a:t>
          </a:r>
          <a:endParaRPr lang="en-US" b="1" dirty="0"/>
        </a:p>
      </dgm:t>
    </dgm:pt>
    <dgm:pt modelId="{20296F9D-1BEB-45E8-94EF-0511DC41D95D}" type="parTrans" cxnId="{FDA337C7-6298-4C7C-B437-9D2BC6165948}">
      <dgm:prSet/>
      <dgm:spPr/>
      <dgm:t>
        <a:bodyPr/>
        <a:lstStyle/>
        <a:p>
          <a:endParaRPr lang="en-US"/>
        </a:p>
      </dgm:t>
    </dgm:pt>
    <dgm:pt modelId="{48FDF58D-DE23-49D5-9C77-6D1519773DEB}" type="sibTrans" cxnId="{FDA337C7-6298-4C7C-B437-9D2BC6165948}">
      <dgm:prSet/>
      <dgm:spPr/>
      <dgm:t>
        <a:bodyPr/>
        <a:lstStyle/>
        <a:p>
          <a:endParaRPr lang="en-US"/>
        </a:p>
      </dgm:t>
    </dgm:pt>
    <dgm:pt modelId="{11F50644-D097-466B-A0D0-08DEC63A9DF5}">
      <dgm:prSet/>
      <dgm:spPr/>
      <dgm:t>
        <a:bodyPr/>
        <a:lstStyle/>
        <a:p>
          <a:pPr rtl="0"/>
          <a:r>
            <a:rPr lang="en-US" b="0" dirty="0" smtClean="0"/>
            <a:t>One record in one table has many matching records in a second table, and one record in the related table has many matching records in the first table.</a:t>
          </a:r>
          <a:br>
            <a:rPr lang="en-US" b="0" dirty="0" smtClean="0"/>
          </a:br>
          <a:r>
            <a:rPr lang="ko-KR" altLang="en-US" b="1" dirty="0" smtClean="0"/>
            <a:t>한 테이블에 있는 한 레코드가 다른 테이블에 있는 여러 레코드와 매치되고 다른 테이블에 있는 한 레코드도 이 테이블에 있는 여러개의 레코드와 매치될 때</a:t>
          </a:r>
          <a:endParaRPr lang="en-US" b="0" dirty="0"/>
        </a:p>
      </dgm:t>
    </dgm:pt>
    <dgm:pt modelId="{C997D5F4-2994-4546-9649-9993550B4A3E}" type="parTrans" cxnId="{D66CFFB1-886D-4CE1-9EFD-A34B217BDC22}">
      <dgm:prSet/>
      <dgm:spPr/>
      <dgm:t>
        <a:bodyPr/>
        <a:lstStyle/>
        <a:p>
          <a:endParaRPr lang="en-US"/>
        </a:p>
      </dgm:t>
    </dgm:pt>
    <dgm:pt modelId="{4F84AEFF-F34E-4434-BB61-ABC2B7B05B1E}" type="sibTrans" cxnId="{D66CFFB1-886D-4CE1-9EFD-A34B217BDC22}">
      <dgm:prSet/>
      <dgm:spPr/>
      <dgm:t>
        <a:bodyPr/>
        <a:lstStyle/>
        <a:p>
          <a:endParaRPr lang="en-US"/>
        </a:p>
      </dgm:t>
    </dgm:pt>
    <dgm:pt modelId="{C63262AF-E892-4B76-A182-994FAB6BFF93}">
      <dgm:prSet/>
      <dgm:spPr/>
      <dgm:t>
        <a:bodyPr/>
        <a:lstStyle/>
        <a:p>
          <a:pPr rtl="0"/>
          <a:r>
            <a:rPr lang="en-US" b="0" dirty="0" smtClean="0"/>
            <a:t>A record in one table has only one matching record in the second table.</a:t>
          </a:r>
          <a:br>
            <a:rPr lang="en-US" b="0" dirty="0" smtClean="0"/>
          </a:br>
          <a:r>
            <a:rPr lang="ko-KR" altLang="en-US" b="1" dirty="0" smtClean="0"/>
            <a:t>한 테이블에 있는 한 레코드가 다른 테이블에 있는 한 레코드와 매치</a:t>
          </a:r>
          <a:endParaRPr lang="en-US" b="1" dirty="0"/>
        </a:p>
      </dgm:t>
    </dgm:pt>
    <dgm:pt modelId="{7F639BA1-C7CE-4DF4-A388-3FC856303313}" type="parTrans" cxnId="{1D5CD312-97E6-4DC8-9A77-924BD2A87E94}">
      <dgm:prSet/>
      <dgm:spPr/>
      <dgm:t>
        <a:bodyPr/>
        <a:lstStyle/>
        <a:p>
          <a:endParaRPr lang="en-US"/>
        </a:p>
      </dgm:t>
    </dgm:pt>
    <dgm:pt modelId="{5F97E8BE-3AC7-4A90-BAC9-7F40764E5570}" type="sibTrans" cxnId="{1D5CD312-97E6-4DC8-9A77-924BD2A87E94}">
      <dgm:prSet/>
      <dgm:spPr/>
      <dgm:t>
        <a:bodyPr/>
        <a:lstStyle/>
        <a:p>
          <a:endParaRPr lang="en-US"/>
        </a:p>
      </dgm:t>
    </dgm:pt>
    <dgm:pt modelId="{5A4D4B1A-4397-4280-9C67-7F48B9BB2FB4}">
      <dgm:prSet/>
      <dgm:spPr/>
      <dgm:t>
        <a:bodyPr/>
        <a:lstStyle/>
        <a:p>
          <a:r>
            <a:rPr lang="en-US" b="0" smtClean="0"/>
            <a:t>One-to-many </a:t>
          </a:r>
          <a:r>
            <a:rPr lang="en-US" b="0" dirty="0" smtClean="0"/>
            <a:t>relationship</a:t>
          </a:r>
          <a:endParaRPr lang="en-US"/>
        </a:p>
      </dgm:t>
    </dgm:pt>
    <dgm:pt modelId="{28A2374D-7240-4380-9B73-CE7591D52B46}" type="parTrans" cxnId="{A0F47DBF-280B-4627-AFA2-095E406768DD}">
      <dgm:prSet/>
      <dgm:spPr/>
      <dgm:t>
        <a:bodyPr/>
        <a:lstStyle/>
        <a:p>
          <a:endParaRPr lang="en-US"/>
        </a:p>
      </dgm:t>
    </dgm:pt>
    <dgm:pt modelId="{0C4ABF47-7577-4A1B-9953-91918F5E5AFB}" type="sibTrans" cxnId="{A0F47DBF-280B-4627-AFA2-095E406768DD}">
      <dgm:prSet/>
      <dgm:spPr/>
      <dgm:t>
        <a:bodyPr/>
        <a:lstStyle/>
        <a:p>
          <a:endParaRPr lang="en-US"/>
        </a:p>
      </dgm:t>
    </dgm:pt>
    <dgm:pt modelId="{85756E5D-E41D-4FCE-BE12-FB4CA462D3D2}" type="pres">
      <dgm:prSet presAssocID="{5DBB7592-C884-4CDA-A6C6-7A5CE75D930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D2BABAA-4B39-42D1-947C-115A402D63C8}" type="pres">
      <dgm:prSet presAssocID="{4AC64371-B5F7-4327-A98E-6DBE1C8C7605}" presName="thickLine" presStyleLbl="alignNode1" presStyleIdx="0" presStyleCnt="3"/>
      <dgm:spPr/>
    </dgm:pt>
    <dgm:pt modelId="{9D60AE24-F11F-4200-AD22-D77F583690B2}" type="pres">
      <dgm:prSet presAssocID="{4AC64371-B5F7-4327-A98E-6DBE1C8C7605}" presName="horz1" presStyleCnt="0"/>
      <dgm:spPr/>
    </dgm:pt>
    <dgm:pt modelId="{2435E538-F599-4F15-8414-5B8D1C52E08A}" type="pres">
      <dgm:prSet presAssocID="{4AC64371-B5F7-4327-A98E-6DBE1C8C7605}" presName="tx1" presStyleLbl="revTx" presStyleIdx="0" presStyleCnt="6"/>
      <dgm:spPr/>
      <dgm:t>
        <a:bodyPr/>
        <a:lstStyle/>
        <a:p>
          <a:endParaRPr lang="en-US"/>
        </a:p>
      </dgm:t>
    </dgm:pt>
    <dgm:pt modelId="{C6B2920B-C791-490B-A54E-E88D98A8E32E}" type="pres">
      <dgm:prSet presAssocID="{4AC64371-B5F7-4327-A98E-6DBE1C8C7605}" presName="vert1" presStyleCnt="0"/>
      <dgm:spPr/>
    </dgm:pt>
    <dgm:pt modelId="{8D5B30BA-7C2E-4359-B1FF-072EFD72A0B6}" type="pres">
      <dgm:prSet presAssocID="{C63262AF-E892-4B76-A182-994FAB6BFF93}" presName="vertSpace2a" presStyleCnt="0"/>
      <dgm:spPr/>
    </dgm:pt>
    <dgm:pt modelId="{4E20C025-C56C-4FAE-91FF-D8A8079F4272}" type="pres">
      <dgm:prSet presAssocID="{C63262AF-E892-4B76-A182-994FAB6BFF93}" presName="horz2" presStyleCnt="0"/>
      <dgm:spPr/>
    </dgm:pt>
    <dgm:pt modelId="{D377CD6E-D537-4857-BB86-84E929E65094}" type="pres">
      <dgm:prSet presAssocID="{C63262AF-E892-4B76-A182-994FAB6BFF93}" presName="horzSpace2" presStyleCnt="0"/>
      <dgm:spPr/>
    </dgm:pt>
    <dgm:pt modelId="{CC7E8EA5-4EA2-4AE4-862A-F6B2C7B6F1BC}" type="pres">
      <dgm:prSet presAssocID="{C63262AF-E892-4B76-A182-994FAB6BFF93}" presName="tx2" presStyleLbl="revTx" presStyleIdx="1" presStyleCnt="6"/>
      <dgm:spPr/>
      <dgm:t>
        <a:bodyPr/>
        <a:lstStyle/>
        <a:p>
          <a:endParaRPr lang="en-US"/>
        </a:p>
      </dgm:t>
    </dgm:pt>
    <dgm:pt modelId="{6C74363D-C5AF-41A4-B1E0-B327ACD83150}" type="pres">
      <dgm:prSet presAssocID="{C63262AF-E892-4B76-A182-994FAB6BFF93}" presName="vert2" presStyleCnt="0"/>
      <dgm:spPr/>
    </dgm:pt>
    <dgm:pt modelId="{0A33AE2D-096E-4623-BDED-23D0647615BA}" type="pres">
      <dgm:prSet presAssocID="{C63262AF-E892-4B76-A182-994FAB6BFF93}" presName="thinLine2b" presStyleLbl="callout" presStyleIdx="0" presStyleCnt="3"/>
      <dgm:spPr/>
    </dgm:pt>
    <dgm:pt modelId="{28A3A6D5-C799-4AA8-967B-01E04E5E6E46}" type="pres">
      <dgm:prSet presAssocID="{C63262AF-E892-4B76-A182-994FAB6BFF93}" presName="vertSpace2b" presStyleCnt="0"/>
      <dgm:spPr/>
    </dgm:pt>
    <dgm:pt modelId="{A9925462-7DFC-4539-8D6B-B9B415346C75}" type="pres">
      <dgm:prSet presAssocID="{5A4D4B1A-4397-4280-9C67-7F48B9BB2FB4}" presName="thickLine" presStyleLbl="alignNode1" presStyleIdx="1" presStyleCnt="3"/>
      <dgm:spPr/>
    </dgm:pt>
    <dgm:pt modelId="{FA1E2E9D-7F54-49B0-BE25-0B18777C0545}" type="pres">
      <dgm:prSet presAssocID="{5A4D4B1A-4397-4280-9C67-7F48B9BB2FB4}" presName="horz1" presStyleCnt="0"/>
      <dgm:spPr/>
    </dgm:pt>
    <dgm:pt modelId="{0D561F7D-5B61-40B1-B7EF-B889BEC15504}" type="pres">
      <dgm:prSet presAssocID="{5A4D4B1A-4397-4280-9C67-7F48B9BB2FB4}" presName="tx1" presStyleLbl="revTx" presStyleIdx="2" presStyleCnt="6"/>
      <dgm:spPr/>
      <dgm:t>
        <a:bodyPr/>
        <a:lstStyle/>
        <a:p>
          <a:endParaRPr lang="en-US"/>
        </a:p>
      </dgm:t>
    </dgm:pt>
    <dgm:pt modelId="{F4F95E3B-CF3D-4025-9CD5-72D2ED4DE138}" type="pres">
      <dgm:prSet presAssocID="{5A4D4B1A-4397-4280-9C67-7F48B9BB2FB4}" presName="vert1" presStyleCnt="0"/>
      <dgm:spPr/>
    </dgm:pt>
    <dgm:pt modelId="{093687AE-584B-4025-A0DA-D262F497C5BD}" type="pres">
      <dgm:prSet presAssocID="{52369191-398E-4B5D-9C58-2C03AC368D32}" presName="vertSpace2a" presStyleCnt="0"/>
      <dgm:spPr/>
    </dgm:pt>
    <dgm:pt modelId="{33F51D91-147D-4281-B8EB-34FCA33DD6E8}" type="pres">
      <dgm:prSet presAssocID="{52369191-398E-4B5D-9C58-2C03AC368D32}" presName="horz2" presStyleCnt="0"/>
      <dgm:spPr/>
    </dgm:pt>
    <dgm:pt modelId="{B2DD21B5-C83E-47F0-A566-99C7F9FF7FF5}" type="pres">
      <dgm:prSet presAssocID="{52369191-398E-4B5D-9C58-2C03AC368D32}" presName="horzSpace2" presStyleCnt="0"/>
      <dgm:spPr/>
    </dgm:pt>
    <dgm:pt modelId="{FF8177CE-A56A-4A08-AB57-13E3CE8A07A8}" type="pres">
      <dgm:prSet presAssocID="{52369191-398E-4B5D-9C58-2C03AC368D32}" presName="tx2" presStyleLbl="revTx" presStyleIdx="3" presStyleCnt="6"/>
      <dgm:spPr/>
      <dgm:t>
        <a:bodyPr/>
        <a:lstStyle/>
        <a:p>
          <a:endParaRPr lang="en-US"/>
        </a:p>
      </dgm:t>
    </dgm:pt>
    <dgm:pt modelId="{EBD77473-8CC8-49FC-9984-43D5715069ED}" type="pres">
      <dgm:prSet presAssocID="{52369191-398E-4B5D-9C58-2C03AC368D32}" presName="vert2" presStyleCnt="0"/>
      <dgm:spPr/>
    </dgm:pt>
    <dgm:pt modelId="{14D506C4-5807-42E5-9A41-8C02318CE524}" type="pres">
      <dgm:prSet presAssocID="{52369191-398E-4B5D-9C58-2C03AC368D32}" presName="thinLine2b" presStyleLbl="callout" presStyleIdx="1" presStyleCnt="3"/>
      <dgm:spPr/>
    </dgm:pt>
    <dgm:pt modelId="{207419B4-CCCE-455B-8F2B-A562BADC367C}" type="pres">
      <dgm:prSet presAssocID="{52369191-398E-4B5D-9C58-2C03AC368D32}" presName="vertSpace2b" presStyleCnt="0"/>
      <dgm:spPr/>
    </dgm:pt>
    <dgm:pt modelId="{1A33E304-3287-4CED-BB59-328C1AD3E6BE}" type="pres">
      <dgm:prSet presAssocID="{657F86D5-2A4A-486C-9B71-0ABC45ACF309}" presName="thickLine" presStyleLbl="alignNode1" presStyleIdx="2" presStyleCnt="3"/>
      <dgm:spPr/>
    </dgm:pt>
    <dgm:pt modelId="{09FCEE40-ED2C-44D9-A591-2AA2F38EB40E}" type="pres">
      <dgm:prSet presAssocID="{657F86D5-2A4A-486C-9B71-0ABC45ACF309}" presName="horz1" presStyleCnt="0"/>
      <dgm:spPr/>
    </dgm:pt>
    <dgm:pt modelId="{814974A0-6CA2-4C7A-928E-1F3A5F2DBAAA}" type="pres">
      <dgm:prSet presAssocID="{657F86D5-2A4A-486C-9B71-0ABC45ACF309}" presName="tx1" presStyleLbl="revTx" presStyleIdx="4" presStyleCnt="6"/>
      <dgm:spPr/>
      <dgm:t>
        <a:bodyPr/>
        <a:lstStyle/>
        <a:p>
          <a:endParaRPr lang="en-US"/>
        </a:p>
      </dgm:t>
    </dgm:pt>
    <dgm:pt modelId="{3D8A82BC-5EB1-4440-BBE8-926C1B171F14}" type="pres">
      <dgm:prSet presAssocID="{657F86D5-2A4A-486C-9B71-0ABC45ACF309}" presName="vert1" presStyleCnt="0"/>
      <dgm:spPr/>
    </dgm:pt>
    <dgm:pt modelId="{282EE7B6-E2AA-47CE-92A3-7A962C58C46E}" type="pres">
      <dgm:prSet presAssocID="{11F50644-D097-466B-A0D0-08DEC63A9DF5}" presName="vertSpace2a" presStyleCnt="0"/>
      <dgm:spPr/>
    </dgm:pt>
    <dgm:pt modelId="{669EC3B1-F5D0-41F1-8B98-133515A91B68}" type="pres">
      <dgm:prSet presAssocID="{11F50644-D097-466B-A0D0-08DEC63A9DF5}" presName="horz2" presStyleCnt="0"/>
      <dgm:spPr/>
    </dgm:pt>
    <dgm:pt modelId="{3699FFFA-D4B2-4174-8A89-3643A5569D72}" type="pres">
      <dgm:prSet presAssocID="{11F50644-D097-466B-A0D0-08DEC63A9DF5}" presName="horzSpace2" presStyleCnt="0"/>
      <dgm:spPr/>
    </dgm:pt>
    <dgm:pt modelId="{094041F4-4718-4886-8286-736AF5A41B5D}" type="pres">
      <dgm:prSet presAssocID="{11F50644-D097-466B-A0D0-08DEC63A9DF5}" presName="tx2" presStyleLbl="revTx" presStyleIdx="5" presStyleCnt="6"/>
      <dgm:spPr/>
      <dgm:t>
        <a:bodyPr/>
        <a:lstStyle/>
        <a:p>
          <a:endParaRPr lang="en-US"/>
        </a:p>
      </dgm:t>
    </dgm:pt>
    <dgm:pt modelId="{1D10E26A-05F0-43EA-873B-3EAD5E2A566D}" type="pres">
      <dgm:prSet presAssocID="{11F50644-D097-466B-A0D0-08DEC63A9DF5}" presName="vert2" presStyleCnt="0"/>
      <dgm:spPr/>
    </dgm:pt>
    <dgm:pt modelId="{DB802F6E-9504-455E-8DE4-A708015D1E4D}" type="pres">
      <dgm:prSet presAssocID="{11F50644-D097-466B-A0D0-08DEC63A9DF5}" presName="thinLine2b" presStyleLbl="callout" presStyleIdx="2" presStyleCnt="3"/>
      <dgm:spPr/>
    </dgm:pt>
    <dgm:pt modelId="{38236EE7-535A-4D5A-8A24-1F603C85E8C4}" type="pres">
      <dgm:prSet presAssocID="{11F50644-D097-466B-A0D0-08DEC63A9DF5}" presName="vertSpace2b" presStyleCnt="0"/>
      <dgm:spPr/>
    </dgm:pt>
  </dgm:ptLst>
  <dgm:cxnLst>
    <dgm:cxn modelId="{5BE5FBE0-9D7C-4BDB-8E9F-E36526D2FECA}" type="presOf" srcId="{C63262AF-E892-4B76-A182-994FAB6BFF93}" destId="{CC7E8EA5-4EA2-4AE4-862A-F6B2C7B6F1BC}" srcOrd="0" destOrd="0" presId="urn:microsoft.com/office/officeart/2008/layout/LinedList"/>
    <dgm:cxn modelId="{72F66C18-DDB9-4ECE-98BC-E3E417F68139}" srcId="{5DBB7592-C884-4CDA-A6C6-7A5CE75D9309}" destId="{657F86D5-2A4A-486C-9B71-0ABC45ACF309}" srcOrd="2" destOrd="0" parTransId="{1181FE5B-43F3-4557-B3CE-07ADB2CE681D}" sibTransId="{6709D91F-F98C-48DF-BD23-0C3433F96547}"/>
    <dgm:cxn modelId="{D66CFFB1-886D-4CE1-9EFD-A34B217BDC22}" srcId="{657F86D5-2A4A-486C-9B71-0ABC45ACF309}" destId="{11F50644-D097-466B-A0D0-08DEC63A9DF5}" srcOrd="0" destOrd="0" parTransId="{C997D5F4-2994-4546-9649-9993550B4A3E}" sibTransId="{4F84AEFF-F34E-4434-BB61-ABC2B7B05B1E}"/>
    <dgm:cxn modelId="{84940820-A0A2-4491-80C6-D9F9A2D0922C}" srcId="{5DBB7592-C884-4CDA-A6C6-7A5CE75D9309}" destId="{4AC64371-B5F7-4327-A98E-6DBE1C8C7605}" srcOrd="0" destOrd="0" parTransId="{D6AF58A6-601D-4280-A5A6-39C9EDA4D8C6}" sibTransId="{2AE88630-57B6-4E56-A45F-5070244E7EA4}"/>
    <dgm:cxn modelId="{A0F47DBF-280B-4627-AFA2-095E406768DD}" srcId="{5DBB7592-C884-4CDA-A6C6-7A5CE75D9309}" destId="{5A4D4B1A-4397-4280-9C67-7F48B9BB2FB4}" srcOrd="1" destOrd="0" parTransId="{28A2374D-7240-4380-9B73-CE7591D52B46}" sibTransId="{0C4ABF47-7577-4A1B-9953-91918F5E5AFB}"/>
    <dgm:cxn modelId="{7831D29A-7DF8-4E44-9A44-B2A8DE736524}" type="presOf" srcId="{4AC64371-B5F7-4327-A98E-6DBE1C8C7605}" destId="{2435E538-F599-4F15-8414-5B8D1C52E08A}" srcOrd="0" destOrd="0" presId="urn:microsoft.com/office/officeart/2008/layout/LinedList"/>
    <dgm:cxn modelId="{FB7E7BB8-8BD1-46CD-9484-6D0CCB1C46FE}" type="presOf" srcId="{5DBB7592-C884-4CDA-A6C6-7A5CE75D9309}" destId="{85756E5D-E41D-4FCE-BE12-FB4CA462D3D2}" srcOrd="0" destOrd="0" presId="urn:microsoft.com/office/officeart/2008/layout/LinedList"/>
    <dgm:cxn modelId="{E8BAD8E7-D10E-43CC-9150-27458F5E81C0}" type="presOf" srcId="{11F50644-D097-466B-A0D0-08DEC63A9DF5}" destId="{094041F4-4718-4886-8286-736AF5A41B5D}" srcOrd="0" destOrd="0" presId="urn:microsoft.com/office/officeart/2008/layout/LinedList"/>
    <dgm:cxn modelId="{1D5CD312-97E6-4DC8-9A77-924BD2A87E94}" srcId="{4AC64371-B5F7-4327-A98E-6DBE1C8C7605}" destId="{C63262AF-E892-4B76-A182-994FAB6BFF93}" srcOrd="0" destOrd="0" parTransId="{7F639BA1-C7CE-4DF4-A388-3FC856303313}" sibTransId="{5F97E8BE-3AC7-4A90-BAC9-7F40764E5570}"/>
    <dgm:cxn modelId="{FDA337C7-6298-4C7C-B437-9D2BC6165948}" srcId="{5A4D4B1A-4397-4280-9C67-7F48B9BB2FB4}" destId="{52369191-398E-4B5D-9C58-2C03AC368D32}" srcOrd="0" destOrd="0" parTransId="{20296F9D-1BEB-45E8-94EF-0511DC41D95D}" sibTransId="{48FDF58D-DE23-49D5-9C77-6D1519773DEB}"/>
    <dgm:cxn modelId="{35AC5F2A-4200-4098-8436-C567DC40EF52}" type="presOf" srcId="{52369191-398E-4B5D-9C58-2C03AC368D32}" destId="{FF8177CE-A56A-4A08-AB57-13E3CE8A07A8}" srcOrd="0" destOrd="0" presId="urn:microsoft.com/office/officeart/2008/layout/LinedList"/>
    <dgm:cxn modelId="{6F9604EA-403A-4056-AD82-4D959A3F5A38}" type="presOf" srcId="{5A4D4B1A-4397-4280-9C67-7F48B9BB2FB4}" destId="{0D561F7D-5B61-40B1-B7EF-B889BEC15504}" srcOrd="0" destOrd="0" presId="urn:microsoft.com/office/officeart/2008/layout/LinedList"/>
    <dgm:cxn modelId="{4FC62F1C-BAC7-4FF1-9B91-24854A999A0A}" type="presOf" srcId="{657F86D5-2A4A-486C-9B71-0ABC45ACF309}" destId="{814974A0-6CA2-4C7A-928E-1F3A5F2DBAAA}" srcOrd="0" destOrd="0" presId="urn:microsoft.com/office/officeart/2008/layout/LinedList"/>
    <dgm:cxn modelId="{1FD7002B-886B-429C-B590-E4B859229E58}" type="presParOf" srcId="{85756E5D-E41D-4FCE-BE12-FB4CA462D3D2}" destId="{DD2BABAA-4B39-42D1-947C-115A402D63C8}" srcOrd="0" destOrd="0" presId="urn:microsoft.com/office/officeart/2008/layout/LinedList"/>
    <dgm:cxn modelId="{1FCB01EF-7726-4EDC-BDA5-6DF0D21C2461}" type="presParOf" srcId="{85756E5D-E41D-4FCE-BE12-FB4CA462D3D2}" destId="{9D60AE24-F11F-4200-AD22-D77F583690B2}" srcOrd="1" destOrd="0" presId="urn:microsoft.com/office/officeart/2008/layout/LinedList"/>
    <dgm:cxn modelId="{1DB586BE-7988-4778-9893-B8CB25CABD46}" type="presParOf" srcId="{9D60AE24-F11F-4200-AD22-D77F583690B2}" destId="{2435E538-F599-4F15-8414-5B8D1C52E08A}" srcOrd="0" destOrd="0" presId="urn:microsoft.com/office/officeart/2008/layout/LinedList"/>
    <dgm:cxn modelId="{3A35E782-2F0F-4548-A2EE-344C6AD10FF5}" type="presParOf" srcId="{9D60AE24-F11F-4200-AD22-D77F583690B2}" destId="{C6B2920B-C791-490B-A54E-E88D98A8E32E}" srcOrd="1" destOrd="0" presId="urn:microsoft.com/office/officeart/2008/layout/LinedList"/>
    <dgm:cxn modelId="{E40ED783-0B5D-4B35-B223-5450622F6BB4}" type="presParOf" srcId="{C6B2920B-C791-490B-A54E-E88D98A8E32E}" destId="{8D5B30BA-7C2E-4359-B1FF-072EFD72A0B6}" srcOrd="0" destOrd="0" presId="urn:microsoft.com/office/officeart/2008/layout/LinedList"/>
    <dgm:cxn modelId="{6C237811-DCAC-4487-B58A-82F8A4BDDEB8}" type="presParOf" srcId="{C6B2920B-C791-490B-A54E-E88D98A8E32E}" destId="{4E20C025-C56C-4FAE-91FF-D8A8079F4272}" srcOrd="1" destOrd="0" presId="urn:microsoft.com/office/officeart/2008/layout/LinedList"/>
    <dgm:cxn modelId="{86AD1652-07D1-4DF9-A58E-58B27150E582}" type="presParOf" srcId="{4E20C025-C56C-4FAE-91FF-D8A8079F4272}" destId="{D377CD6E-D537-4857-BB86-84E929E65094}" srcOrd="0" destOrd="0" presId="urn:microsoft.com/office/officeart/2008/layout/LinedList"/>
    <dgm:cxn modelId="{2E0A799B-638C-4EE5-A2E4-AFC569FE2B7D}" type="presParOf" srcId="{4E20C025-C56C-4FAE-91FF-D8A8079F4272}" destId="{CC7E8EA5-4EA2-4AE4-862A-F6B2C7B6F1BC}" srcOrd="1" destOrd="0" presId="urn:microsoft.com/office/officeart/2008/layout/LinedList"/>
    <dgm:cxn modelId="{635A6646-C7B3-42A3-A775-139B812AA961}" type="presParOf" srcId="{4E20C025-C56C-4FAE-91FF-D8A8079F4272}" destId="{6C74363D-C5AF-41A4-B1E0-B327ACD83150}" srcOrd="2" destOrd="0" presId="urn:microsoft.com/office/officeart/2008/layout/LinedList"/>
    <dgm:cxn modelId="{8AABC95B-7082-427B-85F7-ADAF94F77816}" type="presParOf" srcId="{C6B2920B-C791-490B-A54E-E88D98A8E32E}" destId="{0A33AE2D-096E-4623-BDED-23D0647615BA}" srcOrd="2" destOrd="0" presId="urn:microsoft.com/office/officeart/2008/layout/LinedList"/>
    <dgm:cxn modelId="{D1EDC3F1-EF35-40E4-B2DA-850A63C07979}" type="presParOf" srcId="{C6B2920B-C791-490B-A54E-E88D98A8E32E}" destId="{28A3A6D5-C799-4AA8-967B-01E04E5E6E46}" srcOrd="3" destOrd="0" presId="urn:microsoft.com/office/officeart/2008/layout/LinedList"/>
    <dgm:cxn modelId="{585A9745-54B5-4F31-A03A-367B07061AB0}" type="presParOf" srcId="{85756E5D-E41D-4FCE-BE12-FB4CA462D3D2}" destId="{A9925462-7DFC-4539-8D6B-B9B415346C75}" srcOrd="2" destOrd="0" presId="urn:microsoft.com/office/officeart/2008/layout/LinedList"/>
    <dgm:cxn modelId="{EEC3AA18-ADB3-4647-A18E-38273D774E73}" type="presParOf" srcId="{85756E5D-E41D-4FCE-BE12-FB4CA462D3D2}" destId="{FA1E2E9D-7F54-49B0-BE25-0B18777C0545}" srcOrd="3" destOrd="0" presId="urn:microsoft.com/office/officeart/2008/layout/LinedList"/>
    <dgm:cxn modelId="{25A9E8BE-C543-46F8-B40A-3E7602583D2D}" type="presParOf" srcId="{FA1E2E9D-7F54-49B0-BE25-0B18777C0545}" destId="{0D561F7D-5B61-40B1-B7EF-B889BEC15504}" srcOrd="0" destOrd="0" presId="urn:microsoft.com/office/officeart/2008/layout/LinedList"/>
    <dgm:cxn modelId="{97DD7A1B-C874-4581-8C30-475E0ADEA3A4}" type="presParOf" srcId="{FA1E2E9D-7F54-49B0-BE25-0B18777C0545}" destId="{F4F95E3B-CF3D-4025-9CD5-72D2ED4DE138}" srcOrd="1" destOrd="0" presId="urn:microsoft.com/office/officeart/2008/layout/LinedList"/>
    <dgm:cxn modelId="{6ED8DD03-7CAF-472A-970D-F5733BDB973F}" type="presParOf" srcId="{F4F95E3B-CF3D-4025-9CD5-72D2ED4DE138}" destId="{093687AE-584B-4025-A0DA-D262F497C5BD}" srcOrd="0" destOrd="0" presId="urn:microsoft.com/office/officeart/2008/layout/LinedList"/>
    <dgm:cxn modelId="{FB83681F-ACEE-4858-B1C4-268C3E9BCEEE}" type="presParOf" srcId="{F4F95E3B-CF3D-4025-9CD5-72D2ED4DE138}" destId="{33F51D91-147D-4281-B8EB-34FCA33DD6E8}" srcOrd="1" destOrd="0" presId="urn:microsoft.com/office/officeart/2008/layout/LinedList"/>
    <dgm:cxn modelId="{6965A5CA-5125-49A9-A9C6-E96B2A771DFF}" type="presParOf" srcId="{33F51D91-147D-4281-B8EB-34FCA33DD6E8}" destId="{B2DD21B5-C83E-47F0-A566-99C7F9FF7FF5}" srcOrd="0" destOrd="0" presId="urn:microsoft.com/office/officeart/2008/layout/LinedList"/>
    <dgm:cxn modelId="{C9E8DE86-F6C7-42FB-9ABF-46643D5131FA}" type="presParOf" srcId="{33F51D91-147D-4281-B8EB-34FCA33DD6E8}" destId="{FF8177CE-A56A-4A08-AB57-13E3CE8A07A8}" srcOrd="1" destOrd="0" presId="urn:microsoft.com/office/officeart/2008/layout/LinedList"/>
    <dgm:cxn modelId="{35CE4069-AA23-4238-9BFE-A81E376DEBCD}" type="presParOf" srcId="{33F51D91-147D-4281-B8EB-34FCA33DD6E8}" destId="{EBD77473-8CC8-49FC-9984-43D5715069ED}" srcOrd="2" destOrd="0" presId="urn:microsoft.com/office/officeart/2008/layout/LinedList"/>
    <dgm:cxn modelId="{A0044DDB-0140-4865-971E-5EAC12A6081C}" type="presParOf" srcId="{F4F95E3B-CF3D-4025-9CD5-72D2ED4DE138}" destId="{14D506C4-5807-42E5-9A41-8C02318CE524}" srcOrd="2" destOrd="0" presId="urn:microsoft.com/office/officeart/2008/layout/LinedList"/>
    <dgm:cxn modelId="{C95D9585-864C-41B3-9009-4B12125105F9}" type="presParOf" srcId="{F4F95E3B-CF3D-4025-9CD5-72D2ED4DE138}" destId="{207419B4-CCCE-455B-8F2B-A562BADC367C}" srcOrd="3" destOrd="0" presId="urn:microsoft.com/office/officeart/2008/layout/LinedList"/>
    <dgm:cxn modelId="{FCC59724-574B-4A84-BD08-7C2D2B19CAE1}" type="presParOf" srcId="{85756E5D-E41D-4FCE-BE12-FB4CA462D3D2}" destId="{1A33E304-3287-4CED-BB59-328C1AD3E6BE}" srcOrd="4" destOrd="0" presId="urn:microsoft.com/office/officeart/2008/layout/LinedList"/>
    <dgm:cxn modelId="{DFEEB2A5-EA3F-4C29-896E-C417604575CF}" type="presParOf" srcId="{85756E5D-E41D-4FCE-BE12-FB4CA462D3D2}" destId="{09FCEE40-ED2C-44D9-A591-2AA2F38EB40E}" srcOrd="5" destOrd="0" presId="urn:microsoft.com/office/officeart/2008/layout/LinedList"/>
    <dgm:cxn modelId="{1B6A3CFC-97AD-4FB0-986D-CD3276B6C152}" type="presParOf" srcId="{09FCEE40-ED2C-44D9-A591-2AA2F38EB40E}" destId="{814974A0-6CA2-4C7A-928E-1F3A5F2DBAAA}" srcOrd="0" destOrd="0" presId="urn:microsoft.com/office/officeart/2008/layout/LinedList"/>
    <dgm:cxn modelId="{C70B4151-8912-4A7D-B733-C233F7327C92}" type="presParOf" srcId="{09FCEE40-ED2C-44D9-A591-2AA2F38EB40E}" destId="{3D8A82BC-5EB1-4440-BBE8-926C1B171F14}" srcOrd="1" destOrd="0" presId="urn:microsoft.com/office/officeart/2008/layout/LinedList"/>
    <dgm:cxn modelId="{F0B541F9-CA5E-44ED-AC4D-8C71BD8F9D33}" type="presParOf" srcId="{3D8A82BC-5EB1-4440-BBE8-926C1B171F14}" destId="{282EE7B6-E2AA-47CE-92A3-7A962C58C46E}" srcOrd="0" destOrd="0" presId="urn:microsoft.com/office/officeart/2008/layout/LinedList"/>
    <dgm:cxn modelId="{4F72729E-08D4-4BCB-8DF1-A2F54AC421CC}" type="presParOf" srcId="{3D8A82BC-5EB1-4440-BBE8-926C1B171F14}" destId="{669EC3B1-F5D0-41F1-8B98-133515A91B68}" srcOrd="1" destOrd="0" presId="urn:microsoft.com/office/officeart/2008/layout/LinedList"/>
    <dgm:cxn modelId="{A224AF56-7A82-4782-A467-CC40B30C0022}" type="presParOf" srcId="{669EC3B1-F5D0-41F1-8B98-133515A91B68}" destId="{3699FFFA-D4B2-4174-8A89-3643A5569D72}" srcOrd="0" destOrd="0" presId="urn:microsoft.com/office/officeart/2008/layout/LinedList"/>
    <dgm:cxn modelId="{E42AE2E9-53B5-4424-8D3E-E97E7162C25D}" type="presParOf" srcId="{669EC3B1-F5D0-41F1-8B98-133515A91B68}" destId="{094041F4-4718-4886-8286-736AF5A41B5D}" srcOrd="1" destOrd="0" presId="urn:microsoft.com/office/officeart/2008/layout/LinedList"/>
    <dgm:cxn modelId="{5391DBAF-6D4E-413F-8F91-11FC6DA13C61}" type="presParOf" srcId="{669EC3B1-F5D0-41F1-8B98-133515A91B68}" destId="{1D10E26A-05F0-43EA-873B-3EAD5E2A566D}" srcOrd="2" destOrd="0" presId="urn:microsoft.com/office/officeart/2008/layout/LinedList"/>
    <dgm:cxn modelId="{31EFCC3C-FDF3-4234-9F4A-1ED16C9B3D58}" type="presParOf" srcId="{3D8A82BC-5EB1-4440-BBE8-926C1B171F14}" destId="{DB802F6E-9504-455E-8DE4-A708015D1E4D}" srcOrd="2" destOrd="0" presId="urn:microsoft.com/office/officeart/2008/layout/LinedList"/>
    <dgm:cxn modelId="{E3B73ABE-EBA7-479D-9BD3-1E2D2A3E9102}" type="presParOf" srcId="{3D8A82BC-5EB1-4440-BBE8-926C1B171F14}" destId="{38236EE7-535A-4D5A-8A24-1F603C85E8C4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FF5FE3-24F3-40ED-B4F2-5A4076D77B39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B24E331-6937-483E-9432-4E9132E990D4}">
      <dgm:prSet/>
      <dgm:spPr/>
      <dgm:t>
        <a:bodyPr/>
        <a:lstStyle/>
        <a:p>
          <a:pPr rtl="0"/>
          <a:r>
            <a:rPr lang="en-US" b="0" i="0" smtClean="0"/>
            <a:t>Information Engineering (IE) [James Martin 1990]</a:t>
          </a:r>
          <a:endParaRPr lang="en-US"/>
        </a:p>
      </dgm:t>
    </dgm:pt>
    <dgm:pt modelId="{5F0DF119-CA22-47C9-BFA8-964C37D4F685}" type="parTrans" cxnId="{9F4D4D3C-24EA-4987-AFEA-76DE3F8C7BB3}">
      <dgm:prSet/>
      <dgm:spPr/>
      <dgm:t>
        <a:bodyPr/>
        <a:lstStyle/>
        <a:p>
          <a:endParaRPr lang="en-US"/>
        </a:p>
      </dgm:t>
    </dgm:pt>
    <dgm:pt modelId="{C6FF8351-E4A7-44BF-BF30-8DCFECD2A634}" type="sibTrans" cxnId="{9F4D4D3C-24EA-4987-AFEA-76DE3F8C7BB3}">
      <dgm:prSet/>
      <dgm:spPr/>
      <dgm:t>
        <a:bodyPr/>
        <a:lstStyle/>
        <a:p>
          <a:endParaRPr lang="en-US"/>
        </a:p>
      </dgm:t>
    </dgm:pt>
    <dgm:pt modelId="{B71618E8-D7D4-412F-88D9-661930D97179}">
      <dgm:prSet/>
      <dgm:spPr/>
      <dgm:t>
        <a:bodyPr/>
        <a:lstStyle/>
        <a:p>
          <a:pPr rtl="0"/>
          <a:r>
            <a:rPr lang="en-US" b="0" i="0" dirty="0" smtClean="0"/>
            <a:t>Uses “crow’s feet” to show the many sides of a relationship, and it is sometimes called the crow’s foot model.</a:t>
          </a:r>
          <a:br>
            <a:rPr lang="en-US" b="0" i="0" dirty="0" smtClean="0"/>
          </a:br>
          <a:r>
            <a:rPr lang="ko-KR" altLang="en-US" b="1" i="0" dirty="0" smtClean="0"/>
            <a:t>까마귀 발 모양을 이용하여 그림</a:t>
          </a:r>
          <a:endParaRPr lang="en-US" b="1" dirty="0"/>
        </a:p>
      </dgm:t>
    </dgm:pt>
    <dgm:pt modelId="{AB3C3FF5-8580-49E6-9A6D-97131CB1D729}" type="parTrans" cxnId="{E5911B0D-15F9-4F88-8453-4D5E9FD702F7}">
      <dgm:prSet/>
      <dgm:spPr/>
      <dgm:t>
        <a:bodyPr/>
        <a:lstStyle/>
        <a:p>
          <a:endParaRPr lang="en-US"/>
        </a:p>
      </dgm:t>
    </dgm:pt>
    <dgm:pt modelId="{41D7B75E-1805-4D06-8F35-A785EBCB1AAB}" type="sibTrans" cxnId="{E5911B0D-15F9-4F88-8453-4D5E9FD702F7}">
      <dgm:prSet/>
      <dgm:spPr/>
      <dgm:t>
        <a:bodyPr/>
        <a:lstStyle/>
        <a:p>
          <a:endParaRPr lang="en-US"/>
        </a:p>
      </dgm:t>
    </dgm:pt>
    <dgm:pt modelId="{7EE41962-D003-4B10-9544-5B4C3CFE4BE5}">
      <dgm:prSet/>
      <dgm:spPr/>
      <dgm:t>
        <a:bodyPr/>
        <a:lstStyle/>
        <a:p>
          <a:pPr rtl="0"/>
          <a:r>
            <a:rPr lang="en-US" b="0" i="0" smtClean="0"/>
            <a:t>Integrated Definition 1, Extended 3 (IDEF1X)</a:t>
          </a:r>
          <a:endParaRPr lang="en-US"/>
        </a:p>
      </dgm:t>
    </dgm:pt>
    <dgm:pt modelId="{76A11B18-32C6-4EEE-BE0F-99389C229AB1}" type="parTrans" cxnId="{FD447347-A7F4-4062-9D16-59DA98A562D9}">
      <dgm:prSet/>
      <dgm:spPr/>
      <dgm:t>
        <a:bodyPr/>
        <a:lstStyle/>
        <a:p>
          <a:endParaRPr lang="en-US"/>
        </a:p>
      </dgm:t>
    </dgm:pt>
    <dgm:pt modelId="{D48A1977-4A76-4B11-9EE8-08A250A454C8}" type="sibTrans" cxnId="{FD447347-A7F4-4062-9D16-59DA98A562D9}">
      <dgm:prSet/>
      <dgm:spPr/>
      <dgm:t>
        <a:bodyPr/>
        <a:lstStyle/>
        <a:p>
          <a:endParaRPr lang="en-US"/>
        </a:p>
      </dgm:t>
    </dgm:pt>
    <dgm:pt modelId="{6074DCF8-BE46-4B89-8ACB-E903375C375C}">
      <dgm:prSet/>
      <dgm:spPr/>
      <dgm:t>
        <a:bodyPr/>
        <a:lstStyle/>
        <a:p>
          <a:pPr rtl="0"/>
          <a:r>
            <a:rPr lang="en-US" b="0" i="0" dirty="0" smtClean="0"/>
            <a:t>A version of the E-R model that is a national standard.</a:t>
          </a:r>
          <a:br>
            <a:rPr lang="en-US" b="0" i="0" dirty="0" smtClean="0"/>
          </a:br>
          <a:r>
            <a:rPr lang="ko-KR" altLang="en-US" b="1" i="0" dirty="0" smtClean="0"/>
            <a:t>국가표준</a:t>
          </a:r>
          <a:endParaRPr lang="en-US" b="1" dirty="0"/>
        </a:p>
      </dgm:t>
    </dgm:pt>
    <dgm:pt modelId="{282A5BE7-22BD-41B7-B527-3B7C2B870B1C}" type="parTrans" cxnId="{B8979933-F9CA-4D39-8125-4C11E4A0BFC3}">
      <dgm:prSet/>
      <dgm:spPr/>
      <dgm:t>
        <a:bodyPr/>
        <a:lstStyle/>
        <a:p>
          <a:endParaRPr lang="en-US"/>
        </a:p>
      </dgm:t>
    </dgm:pt>
    <dgm:pt modelId="{32F1BD12-C1F9-4B56-83CA-BD5DBE78B374}" type="sibTrans" cxnId="{B8979933-F9CA-4D39-8125-4C11E4A0BFC3}">
      <dgm:prSet/>
      <dgm:spPr/>
      <dgm:t>
        <a:bodyPr/>
        <a:lstStyle/>
        <a:p>
          <a:endParaRPr lang="en-US"/>
        </a:p>
      </dgm:t>
    </dgm:pt>
    <dgm:pt modelId="{28FFAA9C-459C-4BD3-8EB1-184C6836C875}">
      <dgm:prSet/>
      <dgm:spPr/>
      <dgm:t>
        <a:bodyPr/>
        <a:lstStyle/>
        <a:p>
          <a:pPr rtl="0"/>
          <a:r>
            <a:rPr lang="en-US" b="0" i="0" smtClean="0"/>
            <a:t>Unified Modeling Language (UML)</a:t>
          </a:r>
          <a:endParaRPr lang="en-US"/>
        </a:p>
      </dgm:t>
    </dgm:pt>
    <dgm:pt modelId="{835C1DA6-AD94-495A-9CBE-42E7C1F95144}" type="parTrans" cxnId="{7CD31B73-BE6E-4ACF-969F-F21B6B17B3DE}">
      <dgm:prSet/>
      <dgm:spPr/>
      <dgm:t>
        <a:bodyPr/>
        <a:lstStyle/>
        <a:p>
          <a:endParaRPr lang="en-US"/>
        </a:p>
      </dgm:t>
    </dgm:pt>
    <dgm:pt modelId="{9CBD1337-C44D-40AA-90C8-221E1F3B6DF3}" type="sibTrans" cxnId="{7CD31B73-BE6E-4ACF-969F-F21B6B17B3DE}">
      <dgm:prSet/>
      <dgm:spPr/>
      <dgm:t>
        <a:bodyPr/>
        <a:lstStyle/>
        <a:p>
          <a:endParaRPr lang="en-US"/>
        </a:p>
      </dgm:t>
    </dgm:pt>
    <dgm:pt modelId="{FD9A2D4C-1474-44CF-93BE-9A38DBDC3934}">
      <dgm:prSet/>
      <dgm:spPr/>
      <dgm:t>
        <a:bodyPr/>
        <a:lstStyle/>
        <a:p>
          <a:pPr rtl="0"/>
          <a:r>
            <a:rPr lang="en-US" b="0" i="0" dirty="0" smtClean="0"/>
            <a:t>A set of structures and techniques for modeling and designing object-oriented programs (OOP) and applications</a:t>
          </a:r>
          <a:br>
            <a:rPr lang="en-US" b="0" i="0" dirty="0" smtClean="0"/>
          </a:br>
          <a:r>
            <a:rPr lang="ko-KR" altLang="en-US" b="1" i="0" dirty="0" smtClean="0"/>
            <a:t>모델링하는 테크닉의 하나인 </a:t>
          </a:r>
          <a:r>
            <a:rPr lang="en-US" altLang="ko-KR" b="1" i="0" dirty="0" smtClean="0"/>
            <a:t>UML</a:t>
          </a:r>
          <a:r>
            <a:rPr lang="ko-KR" altLang="en-US" b="1" i="0" dirty="0" smtClean="0"/>
            <a:t>에서 사용하는 다이어글매</a:t>
          </a:r>
          <a:endParaRPr lang="en-US" b="1" dirty="0"/>
        </a:p>
      </dgm:t>
    </dgm:pt>
    <dgm:pt modelId="{C1F562ED-CF2A-4C5D-87A2-38B405950A53}" type="parTrans" cxnId="{C90E5802-5DAE-4586-97FB-7F8B7516E905}">
      <dgm:prSet/>
      <dgm:spPr/>
      <dgm:t>
        <a:bodyPr/>
        <a:lstStyle/>
        <a:p>
          <a:endParaRPr lang="en-US"/>
        </a:p>
      </dgm:t>
    </dgm:pt>
    <dgm:pt modelId="{DF6AF209-BE8C-4060-A0E5-73B50449A133}" type="sibTrans" cxnId="{C90E5802-5DAE-4586-97FB-7F8B7516E905}">
      <dgm:prSet/>
      <dgm:spPr/>
      <dgm:t>
        <a:bodyPr/>
        <a:lstStyle/>
        <a:p>
          <a:endParaRPr lang="en-US"/>
        </a:p>
      </dgm:t>
    </dgm:pt>
    <dgm:pt modelId="{C5190EF9-6CA4-420F-912F-2D99F082D924}" type="pres">
      <dgm:prSet presAssocID="{29FF5FE3-24F3-40ED-B4F2-5A4076D77B3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591182-6D43-41C8-9ABB-5A5D5046CAF7}" type="pres">
      <dgm:prSet presAssocID="{EB24E331-6937-483E-9432-4E9132E990D4}" presName="composite" presStyleCnt="0"/>
      <dgm:spPr/>
    </dgm:pt>
    <dgm:pt modelId="{7C36BC1A-B722-4194-8927-2F88960CE1C4}" type="pres">
      <dgm:prSet presAssocID="{EB24E331-6937-483E-9432-4E9132E990D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50B7EF-320F-419B-A66D-07E665DC6537}" type="pres">
      <dgm:prSet presAssocID="{EB24E331-6937-483E-9432-4E9132E990D4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F5E82F-1E58-420C-AE28-822CCA3E555B}" type="pres">
      <dgm:prSet presAssocID="{C6FF8351-E4A7-44BF-BF30-8DCFECD2A634}" presName="space" presStyleCnt="0"/>
      <dgm:spPr/>
    </dgm:pt>
    <dgm:pt modelId="{FFA1642F-389E-4B51-8434-E80A217E060F}" type="pres">
      <dgm:prSet presAssocID="{7EE41962-D003-4B10-9544-5B4C3CFE4BE5}" presName="composite" presStyleCnt="0"/>
      <dgm:spPr/>
    </dgm:pt>
    <dgm:pt modelId="{66F95CAA-16F9-4B65-A0F6-F385525A9A15}" type="pres">
      <dgm:prSet presAssocID="{7EE41962-D003-4B10-9544-5B4C3CFE4BE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76D7A8-66C1-4BCA-BE92-9D963008234C}" type="pres">
      <dgm:prSet presAssocID="{7EE41962-D003-4B10-9544-5B4C3CFE4BE5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EF5E4-77AC-4C57-B9CF-72DF349895D3}" type="pres">
      <dgm:prSet presAssocID="{D48A1977-4A76-4B11-9EE8-08A250A454C8}" presName="space" presStyleCnt="0"/>
      <dgm:spPr/>
    </dgm:pt>
    <dgm:pt modelId="{9601671F-85ED-4851-8578-B7DD78AD081C}" type="pres">
      <dgm:prSet presAssocID="{28FFAA9C-459C-4BD3-8EB1-184C6836C875}" presName="composite" presStyleCnt="0"/>
      <dgm:spPr/>
    </dgm:pt>
    <dgm:pt modelId="{F2105513-8B8F-4E9E-A075-F601179D8D78}" type="pres">
      <dgm:prSet presAssocID="{28FFAA9C-459C-4BD3-8EB1-184C6836C87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90313A-E285-4BC6-923A-DE2434DECFB8}" type="pres">
      <dgm:prSet presAssocID="{28FFAA9C-459C-4BD3-8EB1-184C6836C875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460FCF-F6BF-467E-A75C-D57D4188102B}" type="presOf" srcId="{B71618E8-D7D4-412F-88D9-661930D97179}" destId="{AC50B7EF-320F-419B-A66D-07E665DC6537}" srcOrd="0" destOrd="0" presId="urn:microsoft.com/office/officeart/2005/8/layout/hList1"/>
    <dgm:cxn modelId="{F2140BCE-881B-411B-95CF-7952C7E1CFC5}" type="presOf" srcId="{7EE41962-D003-4B10-9544-5B4C3CFE4BE5}" destId="{66F95CAA-16F9-4B65-A0F6-F385525A9A15}" srcOrd="0" destOrd="0" presId="urn:microsoft.com/office/officeart/2005/8/layout/hList1"/>
    <dgm:cxn modelId="{9F4D4D3C-24EA-4987-AFEA-76DE3F8C7BB3}" srcId="{29FF5FE3-24F3-40ED-B4F2-5A4076D77B39}" destId="{EB24E331-6937-483E-9432-4E9132E990D4}" srcOrd="0" destOrd="0" parTransId="{5F0DF119-CA22-47C9-BFA8-964C37D4F685}" sibTransId="{C6FF8351-E4A7-44BF-BF30-8DCFECD2A634}"/>
    <dgm:cxn modelId="{5DAF5945-750E-434C-A639-97520154C67A}" type="presOf" srcId="{6074DCF8-BE46-4B89-8ACB-E903375C375C}" destId="{9776D7A8-66C1-4BCA-BE92-9D963008234C}" srcOrd="0" destOrd="0" presId="urn:microsoft.com/office/officeart/2005/8/layout/hList1"/>
    <dgm:cxn modelId="{F3CB0A0E-092F-4BED-B5B5-350E586D888A}" type="presOf" srcId="{29FF5FE3-24F3-40ED-B4F2-5A4076D77B39}" destId="{C5190EF9-6CA4-420F-912F-2D99F082D924}" srcOrd="0" destOrd="0" presId="urn:microsoft.com/office/officeart/2005/8/layout/hList1"/>
    <dgm:cxn modelId="{5A6245E7-FB20-432D-BE20-4899CBCA43C2}" type="presOf" srcId="{FD9A2D4C-1474-44CF-93BE-9A38DBDC3934}" destId="{6790313A-E285-4BC6-923A-DE2434DECFB8}" srcOrd="0" destOrd="0" presId="urn:microsoft.com/office/officeart/2005/8/layout/hList1"/>
    <dgm:cxn modelId="{FD447347-A7F4-4062-9D16-59DA98A562D9}" srcId="{29FF5FE3-24F3-40ED-B4F2-5A4076D77B39}" destId="{7EE41962-D003-4B10-9544-5B4C3CFE4BE5}" srcOrd="1" destOrd="0" parTransId="{76A11B18-32C6-4EEE-BE0F-99389C229AB1}" sibTransId="{D48A1977-4A76-4B11-9EE8-08A250A454C8}"/>
    <dgm:cxn modelId="{4432D010-6507-4E50-958B-91AE58F7FA3F}" type="presOf" srcId="{28FFAA9C-459C-4BD3-8EB1-184C6836C875}" destId="{F2105513-8B8F-4E9E-A075-F601179D8D78}" srcOrd="0" destOrd="0" presId="urn:microsoft.com/office/officeart/2005/8/layout/hList1"/>
    <dgm:cxn modelId="{C90E5802-5DAE-4586-97FB-7F8B7516E905}" srcId="{28FFAA9C-459C-4BD3-8EB1-184C6836C875}" destId="{FD9A2D4C-1474-44CF-93BE-9A38DBDC3934}" srcOrd="0" destOrd="0" parTransId="{C1F562ED-CF2A-4C5D-87A2-38B405950A53}" sibTransId="{DF6AF209-BE8C-4060-A0E5-73B50449A133}"/>
    <dgm:cxn modelId="{B8979933-F9CA-4D39-8125-4C11E4A0BFC3}" srcId="{7EE41962-D003-4B10-9544-5B4C3CFE4BE5}" destId="{6074DCF8-BE46-4B89-8ACB-E903375C375C}" srcOrd="0" destOrd="0" parTransId="{282A5BE7-22BD-41B7-B527-3B7C2B870B1C}" sibTransId="{32F1BD12-C1F9-4B56-83CA-BD5DBE78B374}"/>
    <dgm:cxn modelId="{F0F5CADF-5388-41CC-994B-FC1E35C6627D}" type="presOf" srcId="{EB24E331-6937-483E-9432-4E9132E990D4}" destId="{7C36BC1A-B722-4194-8927-2F88960CE1C4}" srcOrd="0" destOrd="0" presId="urn:microsoft.com/office/officeart/2005/8/layout/hList1"/>
    <dgm:cxn modelId="{E5911B0D-15F9-4F88-8453-4D5E9FD702F7}" srcId="{EB24E331-6937-483E-9432-4E9132E990D4}" destId="{B71618E8-D7D4-412F-88D9-661930D97179}" srcOrd="0" destOrd="0" parTransId="{AB3C3FF5-8580-49E6-9A6D-97131CB1D729}" sibTransId="{41D7B75E-1805-4D06-8F35-A785EBCB1AAB}"/>
    <dgm:cxn modelId="{7CD31B73-BE6E-4ACF-969F-F21B6B17B3DE}" srcId="{29FF5FE3-24F3-40ED-B4F2-5A4076D77B39}" destId="{28FFAA9C-459C-4BD3-8EB1-184C6836C875}" srcOrd="2" destOrd="0" parTransId="{835C1DA6-AD94-495A-9CBE-42E7C1F95144}" sibTransId="{9CBD1337-C44D-40AA-90C8-221E1F3B6DF3}"/>
    <dgm:cxn modelId="{B3A9F8B1-84C6-4783-AC20-E58362766A3B}" type="presParOf" srcId="{C5190EF9-6CA4-420F-912F-2D99F082D924}" destId="{A0591182-6D43-41C8-9ABB-5A5D5046CAF7}" srcOrd="0" destOrd="0" presId="urn:microsoft.com/office/officeart/2005/8/layout/hList1"/>
    <dgm:cxn modelId="{0657526B-BB78-4DAF-832A-B05351568981}" type="presParOf" srcId="{A0591182-6D43-41C8-9ABB-5A5D5046CAF7}" destId="{7C36BC1A-B722-4194-8927-2F88960CE1C4}" srcOrd="0" destOrd="0" presId="urn:microsoft.com/office/officeart/2005/8/layout/hList1"/>
    <dgm:cxn modelId="{096D89F9-73EC-4D57-9077-71AC6FEBFC57}" type="presParOf" srcId="{A0591182-6D43-41C8-9ABB-5A5D5046CAF7}" destId="{AC50B7EF-320F-419B-A66D-07E665DC6537}" srcOrd="1" destOrd="0" presId="urn:microsoft.com/office/officeart/2005/8/layout/hList1"/>
    <dgm:cxn modelId="{D0372A52-F29F-4B85-B3FC-E17FB5904C42}" type="presParOf" srcId="{C5190EF9-6CA4-420F-912F-2D99F082D924}" destId="{FAF5E82F-1E58-420C-AE28-822CCA3E555B}" srcOrd="1" destOrd="0" presId="urn:microsoft.com/office/officeart/2005/8/layout/hList1"/>
    <dgm:cxn modelId="{D68A0853-9E2F-4117-962D-E4CD3DE9DD14}" type="presParOf" srcId="{C5190EF9-6CA4-420F-912F-2D99F082D924}" destId="{FFA1642F-389E-4B51-8434-E80A217E060F}" srcOrd="2" destOrd="0" presId="urn:microsoft.com/office/officeart/2005/8/layout/hList1"/>
    <dgm:cxn modelId="{3D70C524-0DC5-47AD-937F-D0612A4BE8C2}" type="presParOf" srcId="{FFA1642F-389E-4B51-8434-E80A217E060F}" destId="{66F95CAA-16F9-4B65-A0F6-F385525A9A15}" srcOrd="0" destOrd="0" presId="urn:microsoft.com/office/officeart/2005/8/layout/hList1"/>
    <dgm:cxn modelId="{623D8B52-1966-415D-B904-C74333BA117E}" type="presParOf" srcId="{FFA1642F-389E-4B51-8434-E80A217E060F}" destId="{9776D7A8-66C1-4BCA-BE92-9D963008234C}" srcOrd="1" destOrd="0" presId="urn:microsoft.com/office/officeart/2005/8/layout/hList1"/>
    <dgm:cxn modelId="{0A04A8B9-C9D1-443D-AC9A-B1B8E8665453}" type="presParOf" srcId="{C5190EF9-6CA4-420F-912F-2D99F082D924}" destId="{540EF5E4-77AC-4C57-B9CF-72DF349895D3}" srcOrd="3" destOrd="0" presId="urn:microsoft.com/office/officeart/2005/8/layout/hList1"/>
    <dgm:cxn modelId="{1684EDD0-1CFD-4DCD-8843-DB0A134BE30A}" type="presParOf" srcId="{C5190EF9-6CA4-420F-912F-2D99F082D924}" destId="{9601671F-85ED-4851-8578-B7DD78AD081C}" srcOrd="4" destOrd="0" presId="urn:microsoft.com/office/officeart/2005/8/layout/hList1"/>
    <dgm:cxn modelId="{B84C613F-0DB1-4BFE-B027-99558C012EC2}" type="presParOf" srcId="{9601671F-85ED-4851-8578-B7DD78AD081C}" destId="{F2105513-8B8F-4E9E-A075-F601179D8D78}" srcOrd="0" destOrd="0" presId="urn:microsoft.com/office/officeart/2005/8/layout/hList1"/>
    <dgm:cxn modelId="{50A6F66F-264A-4912-ABD1-9FAFA39D0F66}" type="presParOf" srcId="{9601671F-85ED-4851-8578-B7DD78AD081C}" destId="{6790313A-E285-4BC6-923A-DE2434DECFB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F753E3F-A769-4962-BB4D-3E2C5678DA3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97158B5-624D-4391-870B-6CB8325003D7}">
      <dgm:prSet/>
      <dgm:spPr/>
      <dgm:t>
        <a:bodyPr/>
        <a:lstStyle/>
        <a:p>
          <a:pPr rtl="0"/>
          <a:r>
            <a:rPr lang="en-US" b="0" i="0" smtClean="0"/>
            <a:t>Desktop DBMS Products</a:t>
          </a:r>
          <a:endParaRPr lang="en-US"/>
        </a:p>
      </dgm:t>
    </dgm:pt>
    <dgm:pt modelId="{AA7B07E6-42A7-4FD9-B707-8C1DEC3DFE26}" type="parTrans" cxnId="{19E7B05B-82DD-4E1E-B8F1-C48D21C5DBE5}">
      <dgm:prSet/>
      <dgm:spPr/>
      <dgm:t>
        <a:bodyPr/>
        <a:lstStyle/>
        <a:p>
          <a:endParaRPr lang="en-US"/>
        </a:p>
      </dgm:t>
    </dgm:pt>
    <dgm:pt modelId="{CEC1750A-C812-40CE-9AB3-F0F14D122FA5}" type="sibTrans" cxnId="{19E7B05B-82DD-4E1E-B8F1-C48D21C5DBE5}">
      <dgm:prSet/>
      <dgm:spPr/>
      <dgm:t>
        <a:bodyPr/>
        <a:lstStyle/>
        <a:p>
          <a:endParaRPr lang="en-US"/>
        </a:p>
      </dgm:t>
    </dgm:pt>
    <dgm:pt modelId="{FB2FC1DF-98D6-4FAF-A058-C92C502415AB}">
      <dgm:prSet/>
      <dgm:spPr/>
      <dgm:t>
        <a:bodyPr/>
        <a:lstStyle/>
        <a:p>
          <a:pPr rtl="0"/>
          <a:r>
            <a:rPr lang="en-US" b="0" i="0" smtClean="0"/>
            <a:t>Microsoft Access</a:t>
          </a:r>
          <a:endParaRPr lang="en-US"/>
        </a:p>
      </dgm:t>
    </dgm:pt>
    <dgm:pt modelId="{FA3066F5-C6A6-4C8D-85DD-4153CE26436E}" type="parTrans" cxnId="{A884C21C-0975-4944-9800-23BA10B7F92A}">
      <dgm:prSet/>
      <dgm:spPr/>
      <dgm:t>
        <a:bodyPr/>
        <a:lstStyle/>
        <a:p>
          <a:endParaRPr lang="en-US"/>
        </a:p>
      </dgm:t>
    </dgm:pt>
    <dgm:pt modelId="{05B08DD2-D5CB-4BA2-A957-3C1671B2FE4F}" type="sibTrans" cxnId="{A884C21C-0975-4944-9800-23BA10B7F92A}">
      <dgm:prSet/>
      <dgm:spPr/>
      <dgm:t>
        <a:bodyPr/>
        <a:lstStyle/>
        <a:p>
          <a:endParaRPr lang="en-US"/>
        </a:p>
      </dgm:t>
    </dgm:pt>
    <dgm:pt modelId="{EC0A3AFD-B09E-441C-9A1C-2D3633B0CC5A}">
      <dgm:prSet/>
      <dgm:spPr/>
      <dgm:t>
        <a:bodyPr/>
        <a:lstStyle/>
        <a:p>
          <a:pPr rtl="0"/>
          <a:r>
            <a:rPr lang="en-US" b="0" i="0" smtClean="0"/>
            <a:t>Organizational DBMS Products</a:t>
          </a:r>
          <a:endParaRPr lang="en-US"/>
        </a:p>
      </dgm:t>
    </dgm:pt>
    <dgm:pt modelId="{C419B9E3-85A1-4E3A-91F9-5EE9A681D254}" type="parTrans" cxnId="{D319FDD3-7CAB-4D4B-940D-4AE9318DBD1C}">
      <dgm:prSet/>
      <dgm:spPr/>
      <dgm:t>
        <a:bodyPr/>
        <a:lstStyle/>
        <a:p>
          <a:endParaRPr lang="en-US"/>
        </a:p>
      </dgm:t>
    </dgm:pt>
    <dgm:pt modelId="{90ECD5EF-895F-41BB-BC50-B08BF7FDF4DB}" type="sibTrans" cxnId="{D319FDD3-7CAB-4D4B-940D-4AE9318DBD1C}">
      <dgm:prSet/>
      <dgm:spPr/>
      <dgm:t>
        <a:bodyPr/>
        <a:lstStyle/>
        <a:p>
          <a:endParaRPr lang="en-US"/>
        </a:p>
      </dgm:t>
    </dgm:pt>
    <dgm:pt modelId="{B97BBF9B-7C42-4D2B-96F3-B257D34E2EF5}">
      <dgm:prSet/>
      <dgm:spPr/>
      <dgm:t>
        <a:bodyPr/>
        <a:lstStyle/>
        <a:p>
          <a:pPr rtl="0"/>
          <a:r>
            <a:rPr lang="en-US" b="0" i="0" smtClean="0"/>
            <a:t>Microsoft’s SQL Server</a:t>
          </a:r>
          <a:endParaRPr lang="en-US"/>
        </a:p>
      </dgm:t>
    </dgm:pt>
    <dgm:pt modelId="{B5081B56-F95B-4045-8705-2CEEFB9CAAC9}" type="parTrans" cxnId="{7E828FBD-F9EF-43DC-9C38-F8F5E88337E6}">
      <dgm:prSet/>
      <dgm:spPr/>
      <dgm:t>
        <a:bodyPr/>
        <a:lstStyle/>
        <a:p>
          <a:endParaRPr lang="en-US"/>
        </a:p>
      </dgm:t>
    </dgm:pt>
    <dgm:pt modelId="{F5596C9C-7041-4ECB-8FBA-4FC7F359E2F6}" type="sibTrans" cxnId="{7E828FBD-F9EF-43DC-9C38-F8F5E88337E6}">
      <dgm:prSet/>
      <dgm:spPr/>
      <dgm:t>
        <a:bodyPr/>
        <a:lstStyle/>
        <a:p>
          <a:endParaRPr lang="en-US"/>
        </a:p>
      </dgm:t>
    </dgm:pt>
    <dgm:pt modelId="{E4A2F89F-874D-46A0-81D6-029322C5073B}">
      <dgm:prSet/>
      <dgm:spPr/>
      <dgm:t>
        <a:bodyPr/>
        <a:lstStyle/>
        <a:p>
          <a:pPr rtl="0"/>
          <a:r>
            <a:rPr lang="en-US" b="0" i="0" smtClean="0"/>
            <a:t>Oracle’s Oracle </a:t>
          </a:r>
          <a:endParaRPr lang="en-US"/>
        </a:p>
      </dgm:t>
    </dgm:pt>
    <dgm:pt modelId="{3D3B5372-A7E7-4DC4-809B-B6CD70484883}" type="parTrans" cxnId="{6F0161C6-492C-40BD-BED4-D52EF963AB74}">
      <dgm:prSet/>
      <dgm:spPr/>
      <dgm:t>
        <a:bodyPr/>
        <a:lstStyle/>
        <a:p>
          <a:endParaRPr lang="en-US"/>
        </a:p>
      </dgm:t>
    </dgm:pt>
    <dgm:pt modelId="{8AE401E7-44EE-4816-B51F-64D4B64D4886}" type="sibTrans" cxnId="{6F0161C6-492C-40BD-BED4-D52EF963AB74}">
      <dgm:prSet/>
      <dgm:spPr/>
      <dgm:t>
        <a:bodyPr/>
        <a:lstStyle/>
        <a:p>
          <a:endParaRPr lang="en-US"/>
        </a:p>
      </dgm:t>
    </dgm:pt>
    <dgm:pt modelId="{2399C81B-0935-4EAC-A8B1-30FD5B5C03E6}">
      <dgm:prSet/>
      <dgm:spPr/>
      <dgm:t>
        <a:bodyPr/>
        <a:lstStyle/>
        <a:p>
          <a:pPr rtl="0"/>
          <a:r>
            <a:rPr lang="en-US" b="0" i="0" smtClean="0"/>
            <a:t>Sun Microsystem’s MySQL</a:t>
          </a:r>
          <a:endParaRPr lang="en-US"/>
        </a:p>
      </dgm:t>
    </dgm:pt>
    <dgm:pt modelId="{7158E863-5974-4965-8805-2366EED158ED}" type="parTrans" cxnId="{358C370A-D651-43B5-973C-580B490F12DA}">
      <dgm:prSet/>
      <dgm:spPr/>
      <dgm:t>
        <a:bodyPr/>
        <a:lstStyle/>
        <a:p>
          <a:endParaRPr lang="en-US"/>
        </a:p>
      </dgm:t>
    </dgm:pt>
    <dgm:pt modelId="{67974E85-8399-48EB-98F8-3E43663C9958}" type="sibTrans" cxnId="{358C370A-D651-43B5-973C-580B490F12DA}">
      <dgm:prSet/>
      <dgm:spPr/>
      <dgm:t>
        <a:bodyPr/>
        <a:lstStyle/>
        <a:p>
          <a:endParaRPr lang="en-US"/>
        </a:p>
      </dgm:t>
    </dgm:pt>
    <dgm:pt modelId="{1FD1864E-92A4-4EF3-B7BC-6784A0E7AB44}">
      <dgm:prSet/>
      <dgm:spPr/>
      <dgm:t>
        <a:bodyPr/>
        <a:lstStyle/>
        <a:p>
          <a:pPr rtl="0"/>
          <a:r>
            <a:rPr lang="en-US" b="0" i="0" smtClean="0"/>
            <a:t>IBM’s DB2</a:t>
          </a:r>
          <a:endParaRPr lang="en-US"/>
        </a:p>
      </dgm:t>
    </dgm:pt>
    <dgm:pt modelId="{4C840A2A-A00B-46E8-9C04-7F6EAB2D6C4C}" type="parTrans" cxnId="{CB43E10A-45A5-42A5-86A4-6A8B9507F735}">
      <dgm:prSet/>
      <dgm:spPr/>
      <dgm:t>
        <a:bodyPr/>
        <a:lstStyle/>
        <a:p>
          <a:endParaRPr lang="en-US"/>
        </a:p>
      </dgm:t>
    </dgm:pt>
    <dgm:pt modelId="{720A9766-7233-4F4E-9325-7DAE5D0C8097}" type="sibTrans" cxnId="{CB43E10A-45A5-42A5-86A4-6A8B9507F735}">
      <dgm:prSet/>
      <dgm:spPr/>
      <dgm:t>
        <a:bodyPr/>
        <a:lstStyle/>
        <a:p>
          <a:endParaRPr lang="en-US"/>
        </a:p>
      </dgm:t>
    </dgm:pt>
    <dgm:pt modelId="{2BE2672E-9AF8-45B1-99C9-E9422D014A0C}" type="pres">
      <dgm:prSet presAssocID="{6F753E3F-A769-4962-BB4D-3E2C5678DA3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9910F52-4B4E-4EB7-930C-6ECB2716A9A6}" type="pres">
      <dgm:prSet presAssocID="{997158B5-624D-4391-870B-6CB8325003D7}" presName="composite" presStyleCnt="0"/>
      <dgm:spPr/>
    </dgm:pt>
    <dgm:pt modelId="{10CB24CA-580B-4120-B39A-E9A596800E35}" type="pres">
      <dgm:prSet presAssocID="{997158B5-624D-4391-870B-6CB8325003D7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0BB889-9E58-4BB7-9876-DE19E2E76A8D}" type="pres">
      <dgm:prSet presAssocID="{997158B5-624D-4391-870B-6CB8325003D7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8A2D61-8011-421E-8700-521F9EE4C2B6}" type="pres">
      <dgm:prSet presAssocID="{CEC1750A-C812-40CE-9AB3-F0F14D122FA5}" presName="space" presStyleCnt="0"/>
      <dgm:spPr/>
    </dgm:pt>
    <dgm:pt modelId="{026896EE-3713-488B-A794-15FD6EA665E2}" type="pres">
      <dgm:prSet presAssocID="{EC0A3AFD-B09E-441C-9A1C-2D3633B0CC5A}" presName="composite" presStyleCnt="0"/>
      <dgm:spPr/>
    </dgm:pt>
    <dgm:pt modelId="{D9E97473-AC7A-4580-80C1-4567BAA7667A}" type="pres">
      <dgm:prSet presAssocID="{EC0A3AFD-B09E-441C-9A1C-2D3633B0CC5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76EEF9-886F-4F10-84A7-FFC6A6E19DF5}" type="pres">
      <dgm:prSet presAssocID="{EC0A3AFD-B09E-441C-9A1C-2D3633B0CC5A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19FDD3-7CAB-4D4B-940D-4AE9318DBD1C}" srcId="{6F753E3F-A769-4962-BB4D-3E2C5678DA32}" destId="{EC0A3AFD-B09E-441C-9A1C-2D3633B0CC5A}" srcOrd="1" destOrd="0" parTransId="{C419B9E3-85A1-4E3A-91F9-5EE9A681D254}" sibTransId="{90ECD5EF-895F-41BB-BC50-B08BF7FDF4DB}"/>
    <dgm:cxn modelId="{CB43E10A-45A5-42A5-86A4-6A8B9507F735}" srcId="{EC0A3AFD-B09E-441C-9A1C-2D3633B0CC5A}" destId="{1FD1864E-92A4-4EF3-B7BC-6784A0E7AB44}" srcOrd="3" destOrd="0" parTransId="{4C840A2A-A00B-46E8-9C04-7F6EAB2D6C4C}" sibTransId="{720A9766-7233-4F4E-9325-7DAE5D0C8097}"/>
    <dgm:cxn modelId="{F19620CC-0DE4-42C4-947B-193335A2009D}" type="presOf" srcId="{2399C81B-0935-4EAC-A8B1-30FD5B5C03E6}" destId="{5B76EEF9-886F-4F10-84A7-FFC6A6E19DF5}" srcOrd="0" destOrd="2" presId="urn:microsoft.com/office/officeart/2005/8/layout/hList1"/>
    <dgm:cxn modelId="{7E828FBD-F9EF-43DC-9C38-F8F5E88337E6}" srcId="{EC0A3AFD-B09E-441C-9A1C-2D3633B0CC5A}" destId="{B97BBF9B-7C42-4D2B-96F3-B257D34E2EF5}" srcOrd="0" destOrd="0" parTransId="{B5081B56-F95B-4045-8705-2CEEFB9CAAC9}" sibTransId="{F5596C9C-7041-4ECB-8FBA-4FC7F359E2F6}"/>
    <dgm:cxn modelId="{5445D499-ADB4-4CF6-B01F-0BDB9C893EC3}" type="presOf" srcId="{FB2FC1DF-98D6-4FAF-A058-C92C502415AB}" destId="{D40BB889-9E58-4BB7-9876-DE19E2E76A8D}" srcOrd="0" destOrd="0" presId="urn:microsoft.com/office/officeart/2005/8/layout/hList1"/>
    <dgm:cxn modelId="{6F0161C6-492C-40BD-BED4-D52EF963AB74}" srcId="{EC0A3AFD-B09E-441C-9A1C-2D3633B0CC5A}" destId="{E4A2F89F-874D-46A0-81D6-029322C5073B}" srcOrd="1" destOrd="0" parTransId="{3D3B5372-A7E7-4DC4-809B-B6CD70484883}" sibTransId="{8AE401E7-44EE-4816-B51F-64D4B64D4886}"/>
    <dgm:cxn modelId="{A884C21C-0975-4944-9800-23BA10B7F92A}" srcId="{997158B5-624D-4391-870B-6CB8325003D7}" destId="{FB2FC1DF-98D6-4FAF-A058-C92C502415AB}" srcOrd="0" destOrd="0" parTransId="{FA3066F5-C6A6-4C8D-85DD-4153CE26436E}" sibTransId="{05B08DD2-D5CB-4BA2-A957-3C1671B2FE4F}"/>
    <dgm:cxn modelId="{B5C67B48-52E9-4830-B3FF-BE425622A3D7}" type="presOf" srcId="{E4A2F89F-874D-46A0-81D6-029322C5073B}" destId="{5B76EEF9-886F-4F10-84A7-FFC6A6E19DF5}" srcOrd="0" destOrd="1" presId="urn:microsoft.com/office/officeart/2005/8/layout/hList1"/>
    <dgm:cxn modelId="{96DB37CE-C16C-4F02-88C7-04F9286CBB2C}" type="presOf" srcId="{B97BBF9B-7C42-4D2B-96F3-B257D34E2EF5}" destId="{5B76EEF9-886F-4F10-84A7-FFC6A6E19DF5}" srcOrd="0" destOrd="0" presId="urn:microsoft.com/office/officeart/2005/8/layout/hList1"/>
    <dgm:cxn modelId="{445EC44B-0E57-4012-91A1-D00503CA3387}" type="presOf" srcId="{1FD1864E-92A4-4EF3-B7BC-6784A0E7AB44}" destId="{5B76EEF9-886F-4F10-84A7-FFC6A6E19DF5}" srcOrd="0" destOrd="3" presId="urn:microsoft.com/office/officeart/2005/8/layout/hList1"/>
    <dgm:cxn modelId="{FF082BBF-22E3-49CB-A6E0-2D4992935AD8}" type="presOf" srcId="{EC0A3AFD-B09E-441C-9A1C-2D3633B0CC5A}" destId="{D9E97473-AC7A-4580-80C1-4567BAA7667A}" srcOrd="0" destOrd="0" presId="urn:microsoft.com/office/officeart/2005/8/layout/hList1"/>
    <dgm:cxn modelId="{19E7B05B-82DD-4E1E-B8F1-C48D21C5DBE5}" srcId="{6F753E3F-A769-4962-BB4D-3E2C5678DA32}" destId="{997158B5-624D-4391-870B-6CB8325003D7}" srcOrd="0" destOrd="0" parTransId="{AA7B07E6-42A7-4FD9-B707-8C1DEC3DFE26}" sibTransId="{CEC1750A-C812-40CE-9AB3-F0F14D122FA5}"/>
    <dgm:cxn modelId="{809EA69C-88BA-4D55-871F-231EA98B4070}" type="presOf" srcId="{997158B5-624D-4391-870B-6CB8325003D7}" destId="{10CB24CA-580B-4120-B39A-E9A596800E35}" srcOrd="0" destOrd="0" presId="urn:microsoft.com/office/officeart/2005/8/layout/hList1"/>
    <dgm:cxn modelId="{358C370A-D651-43B5-973C-580B490F12DA}" srcId="{EC0A3AFD-B09E-441C-9A1C-2D3633B0CC5A}" destId="{2399C81B-0935-4EAC-A8B1-30FD5B5C03E6}" srcOrd="2" destOrd="0" parTransId="{7158E863-5974-4965-8805-2366EED158ED}" sibTransId="{67974E85-8399-48EB-98F8-3E43663C9958}"/>
    <dgm:cxn modelId="{38E2F9A5-398D-4B66-856F-118DAA73BE03}" type="presOf" srcId="{6F753E3F-A769-4962-BB4D-3E2C5678DA32}" destId="{2BE2672E-9AF8-45B1-99C9-E9422D014A0C}" srcOrd="0" destOrd="0" presId="urn:microsoft.com/office/officeart/2005/8/layout/hList1"/>
    <dgm:cxn modelId="{3B2CC45B-4873-4EC1-94DD-3606208D5AD1}" type="presParOf" srcId="{2BE2672E-9AF8-45B1-99C9-E9422D014A0C}" destId="{49910F52-4B4E-4EB7-930C-6ECB2716A9A6}" srcOrd="0" destOrd="0" presId="urn:microsoft.com/office/officeart/2005/8/layout/hList1"/>
    <dgm:cxn modelId="{5E863977-C07D-43E7-B3F7-361050EA697F}" type="presParOf" srcId="{49910F52-4B4E-4EB7-930C-6ECB2716A9A6}" destId="{10CB24CA-580B-4120-B39A-E9A596800E35}" srcOrd="0" destOrd="0" presId="urn:microsoft.com/office/officeart/2005/8/layout/hList1"/>
    <dgm:cxn modelId="{BD18C363-B879-4E91-A640-3188ECD6ED20}" type="presParOf" srcId="{49910F52-4B4E-4EB7-930C-6ECB2716A9A6}" destId="{D40BB889-9E58-4BB7-9876-DE19E2E76A8D}" srcOrd="1" destOrd="0" presId="urn:microsoft.com/office/officeart/2005/8/layout/hList1"/>
    <dgm:cxn modelId="{482398DF-6A40-4828-99D8-7E21EDA7D2F2}" type="presParOf" srcId="{2BE2672E-9AF8-45B1-99C9-E9422D014A0C}" destId="{5B8A2D61-8011-421E-8700-521F9EE4C2B6}" srcOrd="1" destOrd="0" presId="urn:microsoft.com/office/officeart/2005/8/layout/hList1"/>
    <dgm:cxn modelId="{B6733A60-2CAB-4528-9063-B2746280C865}" type="presParOf" srcId="{2BE2672E-9AF8-45B1-99C9-E9422D014A0C}" destId="{026896EE-3713-488B-A794-15FD6EA665E2}" srcOrd="2" destOrd="0" presId="urn:microsoft.com/office/officeart/2005/8/layout/hList1"/>
    <dgm:cxn modelId="{028E22CC-9FE2-4F8B-9207-1F17B32296E1}" type="presParOf" srcId="{026896EE-3713-488B-A794-15FD6EA665E2}" destId="{D9E97473-AC7A-4580-80C1-4567BAA7667A}" srcOrd="0" destOrd="0" presId="urn:microsoft.com/office/officeart/2005/8/layout/hList1"/>
    <dgm:cxn modelId="{5E433089-563B-4285-A6D4-360EF5075951}" type="presParOf" srcId="{026896EE-3713-488B-A794-15FD6EA665E2}" destId="{5B76EEF9-886F-4F10-84A7-FFC6A6E19DF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269F2-E53D-4CEA-A9F1-D2CCC57A87DA}">
      <dsp:nvSpPr>
        <dsp:cNvPr id="0" name=""/>
        <dsp:cNvSpPr/>
      </dsp:nvSpPr>
      <dsp:spPr>
        <a:xfrm>
          <a:off x="0" y="1172"/>
          <a:ext cx="3497263" cy="23979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i="0" kern="1200" smtClean="0"/>
            <a:t>Data Entry</a:t>
          </a:r>
          <a:endParaRPr lang="en-US" sz="6500" kern="1200"/>
        </a:p>
      </dsp:txBody>
      <dsp:txXfrm>
        <a:off x="70234" y="71406"/>
        <a:ext cx="3356795" cy="22574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8798C-8AC7-4F78-A3F6-3FA360D15D1F}">
      <dsp:nvSpPr>
        <dsp:cNvPr id="0" name=""/>
        <dsp:cNvSpPr/>
      </dsp:nvSpPr>
      <dsp:spPr>
        <a:xfrm>
          <a:off x="998974" y="698"/>
          <a:ext cx="1499314" cy="8995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 dirty="0" smtClean="0"/>
            <a:t>Data Structure</a:t>
          </a:r>
          <a:endParaRPr lang="en-US" sz="2400" kern="1200" dirty="0"/>
        </a:p>
      </dsp:txBody>
      <dsp:txXfrm>
        <a:off x="1025322" y="27046"/>
        <a:ext cx="1446618" cy="846892"/>
      </dsp:txXfrm>
    </dsp:sp>
    <dsp:sp modelId="{DE8ACC6B-A1D9-4E8A-B86E-1311E111935A}">
      <dsp:nvSpPr>
        <dsp:cNvPr id="0" name=""/>
        <dsp:cNvSpPr/>
      </dsp:nvSpPr>
      <dsp:spPr>
        <a:xfrm rot="5400000">
          <a:off x="1589704" y="1005239"/>
          <a:ext cx="317854" cy="3718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-5400000">
        <a:off x="1637082" y="1032227"/>
        <a:ext cx="223098" cy="222498"/>
      </dsp:txXfrm>
    </dsp:sp>
    <dsp:sp modelId="{9EC385F0-6F83-4F8C-A336-1BAC12AE1C65}">
      <dsp:nvSpPr>
        <dsp:cNvPr id="0" name=""/>
        <dsp:cNvSpPr/>
      </dsp:nvSpPr>
      <dsp:spPr>
        <a:xfrm>
          <a:off x="998974" y="1500012"/>
          <a:ext cx="1499314" cy="8995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 dirty="0" smtClean="0"/>
            <a:t>Data Entry</a:t>
          </a:r>
          <a:endParaRPr lang="en-US" sz="2400" kern="1200" dirty="0"/>
        </a:p>
      </dsp:txBody>
      <dsp:txXfrm>
        <a:off x="1025322" y="1526360"/>
        <a:ext cx="1446618" cy="8468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E427B7-ACF9-4A1C-8CA0-FA3D2DC1496F}">
      <dsp:nvSpPr>
        <dsp:cNvPr id="0" name=""/>
        <dsp:cNvSpPr/>
      </dsp:nvSpPr>
      <dsp:spPr>
        <a:xfrm>
          <a:off x="0" y="1379"/>
          <a:ext cx="80645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3FBEE-D1AE-4A9F-80AC-FF73CDEA988D}">
      <dsp:nvSpPr>
        <dsp:cNvPr id="0" name=""/>
        <dsp:cNvSpPr/>
      </dsp:nvSpPr>
      <dsp:spPr>
        <a:xfrm>
          <a:off x="0" y="1379"/>
          <a:ext cx="1612900" cy="940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 smtClean="0"/>
            <a:t>Redundancy</a:t>
          </a:r>
          <a:br>
            <a:rPr lang="en-US" sz="1400" b="0" i="0" kern="1200" dirty="0" smtClean="0"/>
          </a:br>
          <a:r>
            <a:rPr lang="ko-KR" altLang="en-US" sz="1400" b="1" i="0" kern="1200" dirty="0" smtClean="0"/>
            <a:t>반복성</a:t>
          </a:r>
          <a:endParaRPr lang="en-US" sz="1400" b="1" kern="1200" dirty="0"/>
        </a:p>
      </dsp:txBody>
      <dsp:txXfrm>
        <a:off x="0" y="1379"/>
        <a:ext cx="1612900" cy="940996"/>
      </dsp:txXfrm>
    </dsp:sp>
    <dsp:sp modelId="{86F19548-92C4-4EBF-983C-DE9EB559D659}">
      <dsp:nvSpPr>
        <dsp:cNvPr id="0" name=""/>
        <dsp:cNvSpPr/>
      </dsp:nvSpPr>
      <dsp:spPr>
        <a:xfrm>
          <a:off x="1733867" y="44110"/>
          <a:ext cx="6330632" cy="854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dirty="0" smtClean="0"/>
            <a:t>If a particular person is managing 10 projects, his/her information would have to be entered 10 times.  </a:t>
          </a:r>
          <a:r>
            <a:rPr lang="ko-KR" altLang="en-US" sz="1200" b="1" i="0" kern="1200" dirty="0" smtClean="0"/>
            <a:t>어떤 특정한 사람이 </a:t>
          </a:r>
          <a:r>
            <a:rPr lang="en-US" altLang="ko-KR" sz="1200" b="1" i="0" kern="1200" dirty="0" smtClean="0"/>
            <a:t>10</a:t>
          </a:r>
          <a:r>
            <a:rPr lang="ko-KR" altLang="en-US" sz="1200" b="1" i="0" kern="1200" dirty="0" smtClean="0"/>
            <a:t>개의 프로젝트에서 일한다면 그 사람에 대한 정보를 </a:t>
          </a:r>
          <a:r>
            <a:rPr lang="en-US" altLang="ko-KR" sz="1200" b="1" i="0" kern="1200" dirty="0" smtClean="0"/>
            <a:t>10</a:t>
          </a:r>
          <a:r>
            <a:rPr lang="ko-KR" altLang="en-US" sz="1200" b="1" i="0" kern="1200" dirty="0" smtClean="0"/>
            <a:t>번 입력해야 함</a:t>
          </a:r>
          <a:endParaRPr lang="en-US" sz="1200" b="1" kern="1200" dirty="0"/>
        </a:p>
      </dsp:txBody>
      <dsp:txXfrm>
        <a:off x="1733867" y="44110"/>
        <a:ext cx="6330632" cy="854616"/>
      </dsp:txXfrm>
    </dsp:sp>
    <dsp:sp modelId="{01D1EA2D-70B8-4768-8C0E-7C4BB3863099}">
      <dsp:nvSpPr>
        <dsp:cNvPr id="0" name=""/>
        <dsp:cNvSpPr/>
      </dsp:nvSpPr>
      <dsp:spPr>
        <a:xfrm>
          <a:off x="1612900" y="898726"/>
          <a:ext cx="6451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EE67DF-BC7B-4953-9BB4-B5ED83BC2A63}">
      <dsp:nvSpPr>
        <dsp:cNvPr id="0" name=""/>
        <dsp:cNvSpPr/>
      </dsp:nvSpPr>
      <dsp:spPr>
        <a:xfrm>
          <a:off x="0" y="942376"/>
          <a:ext cx="80645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7B8BAD-2E59-4237-8B4F-D5C00BEAD312}">
      <dsp:nvSpPr>
        <dsp:cNvPr id="0" name=""/>
        <dsp:cNvSpPr/>
      </dsp:nvSpPr>
      <dsp:spPr>
        <a:xfrm>
          <a:off x="0" y="942376"/>
          <a:ext cx="1612900" cy="940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 smtClean="0"/>
            <a:t>Multiple Themes</a:t>
          </a:r>
          <a:br>
            <a:rPr lang="en-US" sz="1400" b="0" i="0" kern="1200" dirty="0" smtClean="0"/>
          </a:br>
          <a:r>
            <a:rPr lang="ko-KR" altLang="en-US" sz="1400" b="1" i="0" kern="1200" dirty="0" smtClean="0"/>
            <a:t>여러개의 주제가 한꺼번에 들어있음</a:t>
          </a:r>
          <a:endParaRPr lang="en-US" sz="1400" b="1" kern="1200" dirty="0"/>
        </a:p>
      </dsp:txBody>
      <dsp:txXfrm>
        <a:off x="0" y="942376"/>
        <a:ext cx="1612900" cy="940996"/>
      </dsp:txXfrm>
    </dsp:sp>
    <dsp:sp modelId="{18DCEAB3-80CF-4F4A-AE99-90802407BEF4}">
      <dsp:nvSpPr>
        <dsp:cNvPr id="0" name=""/>
        <dsp:cNvSpPr/>
      </dsp:nvSpPr>
      <dsp:spPr>
        <a:xfrm>
          <a:off x="1733867" y="985107"/>
          <a:ext cx="6330632" cy="854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dirty="0" smtClean="0"/>
            <a:t>A list of Projects may include Project Manager information and Project information in the same row. </a:t>
          </a:r>
          <a:r>
            <a:rPr lang="ko-KR" altLang="en-US" sz="1200" b="1" i="0" kern="1200" dirty="0" smtClean="0"/>
            <a:t>프로젝트 리스트에 프로젝트 관리자 정보와 프로젝트 정보가 한줄에 같이 들어감</a:t>
          </a:r>
          <a:endParaRPr lang="en-US" sz="1200" b="1" kern="1200" dirty="0"/>
        </a:p>
      </dsp:txBody>
      <dsp:txXfrm>
        <a:off x="1733867" y="985107"/>
        <a:ext cx="6330632" cy="854616"/>
      </dsp:txXfrm>
    </dsp:sp>
    <dsp:sp modelId="{238635D9-8EDE-476F-A1A2-BB42C0B2CFEE}">
      <dsp:nvSpPr>
        <dsp:cNvPr id="0" name=""/>
        <dsp:cNvSpPr/>
      </dsp:nvSpPr>
      <dsp:spPr>
        <a:xfrm>
          <a:off x="1612900" y="1839723"/>
          <a:ext cx="6451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F7890E-E6E2-4C05-8866-18EE901A9EEB}">
      <dsp:nvSpPr>
        <dsp:cNvPr id="0" name=""/>
        <dsp:cNvSpPr/>
      </dsp:nvSpPr>
      <dsp:spPr>
        <a:xfrm>
          <a:off x="0" y="1883373"/>
          <a:ext cx="80645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E6A49-64BD-44FE-9BA1-68FA9515E460}">
      <dsp:nvSpPr>
        <dsp:cNvPr id="0" name=""/>
        <dsp:cNvSpPr/>
      </dsp:nvSpPr>
      <dsp:spPr>
        <a:xfrm>
          <a:off x="0" y="1883373"/>
          <a:ext cx="1612900" cy="940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 smtClean="0"/>
            <a:t>Modification Issues</a:t>
          </a:r>
          <a:br>
            <a:rPr lang="en-US" sz="1400" b="0" i="0" kern="1200" dirty="0" smtClean="0"/>
          </a:br>
          <a:r>
            <a:rPr lang="ko-KR" altLang="en-US" sz="1400" b="1" i="0" kern="1200" dirty="0" smtClean="0"/>
            <a:t>수정문제</a:t>
          </a:r>
          <a:endParaRPr lang="en-US" sz="1400" b="1" kern="1200" dirty="0"/>
        </a:p>
      </dsp:txBody>
      <dsp:txXfrm>
        <a:off x="0" y="1883373"/>
        <a:ext cx="1612900" cy="940996"/>
      </dsp:txXfrm>
    </dsp:sp>
    <dsp:sp modelId="{EA81496C-2861-41E9-8830-3472D98758F6}">
      <dsp:nvSpPr>
        <dsp:cNvPr id="0" name=""/>
        <dsp:cNvSpPr/>
      </dsp:nvSpPr>
      <dsp:spPr>
        <a:xfrm>
          <a:off x="1733867" y="1926104"/>
          <a:ext cx="6330632" cy="854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i="0" kern="1200" dirty="0" smtClean="0"/>
            <a:t>Deletion problems (data lost), insertion problems (data missing), update problems (need to update all related data multiple times) </a:t>
          </a:r>
          <a:r>
            <a:rPr lang="ko-KR" altLang="en-US" sz="1200" b="1" i="0" kern="1200" dirty="0" smtClean="0"/>
            <a:t>데이터를 지우다가 데이터가 사라질수있고</a:t>
          </a:r>
          <a:r>
            <a:rPr lang="en-US" altLang="ko-KR" sz="1200" b="1" i="0" kern="1200" dirty="0" smtClean="0"/>
            <a:t>, </a:t>
          </a:r>
          <a:r>
            <a:rPr lang="ko-KR" altLang="en-US" sz="1200" b="1" i="0" kern="1200" dirty="0" smtClean="0"/>
            <a:t>입력하다가 데이터가 빠질수 있고</a:t>
          </a:r>
          <a:r>
            <a:rPr lang="en-US" altLang="ko-KR" sz="1200" b="1" i="0" kern="1200" dirty="0" smtClean="0"/>
            <a:t>, </a:t>
          </a:r>
          <a:r>
            <a:rPr lang="ko-KR" altLang="en-US" sz="1200" b="1" i="0" kern="1200" dirty="0" smtClean="0"/>
            <a:t>업데이트할때 반복해서 내용을 넣어야 함</a:t>
          </a:r>
          <a:endParaRPr lang="en-US" sz="1200" b="1" kern="1200" dirty="0"/>
        </a:p>
      </dsp:txBody>
      <dsp:txXfrm>
        <a:off x="1733867" y="1926104"/>
        <a:ext cx="6330632" cy="854616"/>
      </dsp:txXfrm>
    </dsp:sp>
    <dsp:sp modelId="{B1FFA79F-D812-4973-9D26-F7A96980D027}">
      <dsp:nvSpPr>
        <dsp:cNvPr id="0" name=""/>
        <dsp:cNvSpPr/>
      </dsp:nvSpPr>
      <dsp:spPr>
        <a:xfrm>
          <a:off x="1612900" y="2780720"/>
          <a:ext cx="6451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BABAA-4B39-42D1-947C-115A402D63C8}">
      <dsp:nvSpPr>
        <dsp:cNvPr id="0" name=""/>
        <dsp:cNvSpPr/>
      </dsp:nvSpPr>
      <dsp:spPr>
        <a:xfrm>
          <a:off x="0" y="1379"/>
          <a:ext cx="80645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35E538-F599-4F15-8414-5B8D1C52E08A}">
      <dsp:nvSpPr>
        <dsp:cNvPr id="0" name=""/>
        <dsp:cNvSpPr/>
      </dsp:nvSpPr>
      <dsp:spPr>
        <a:xfrm>
          <a:off x="0" y="1379"/>
          <a:ext cx="1612900" cy="940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/>
            <a:t>One-to-one relationship</a:t>
          </a:r>
          <a:endParaRPr lang="en-US" sz="1900" b="0" kern="1200" dirty="0"/>
        </a:p>
      </dsp:txBody>
      <dsp:txXfrm>
        <a:off x="0" y="1379"/>
        <a:ext cx="1612900" cy="940996"/>
      </dsp:txXfrm>
    </dsp:sp>
    <dsp:sp modelId="{CC7E8EA5-4EA2-4AE4-862A-F6B2C7B6F1BC}">
      <dsp:nvSpPr>
        <dsp:cNvPr id="0" name=""/>
        <dsp:cNvSpPr/>
      </dsp:nvSpPr>
      <dsp:spPr>
        <a:xfrm>
          <a:off x="1733867" y="44110"/>
          <a:ext cx="6330632" cy="854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kern="1200" dirty="0" smtClean="0"/>
            <a:t>A record in one table has only one matching record in the second table.</a:t>
          </a:r>
          <a:br>
            <a:rPr lang="en-US" sz="1100" b="0" kern="1200" dirty="0" smtClean="0"/>
          </a:br>
          <a:r>
            <a:rPr lang="ko-KR" altLang="en-US" sz="1100" b="1" kern="1200" dirty="0" smtClean="0"/>
            <a:t>한 테이블에 있는 한 레코드가 다른 테이블에 있는 한 레코드와 매치</a:t>
          </a:r>
          <a:endParaRPr lang="en-US" sz="1100" b="1" kern="1200" dirty="0"/>
        </a:p>
      </dsp:txBody>
      <dsp:txXfrm>
        <a:off x="1733867" y="44110"/>
        <a:ext cx="6330632" cy="854616"/>
      </dsp:txXfrm>
    </dsp:sp>
    <dsp:sp modelId="{0A33AE2D-096E-4623-BDED-23D0647615BA}">
      <dsp:nvSpPr>
        <dsp:cNvPr id="0" name=""/>
        <dsp:cNvSpPr/>
      </dsp:nvSpPr>
      <dsp:spPr>
        <a:xfrm>
          <a:off x="1612900" y="898726"/>
          <a:ext cx="6451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925462-7DFC-4539-8D6B-B9B415346C75}">
      <dsp:nvSpPr>
        <dsp:cNvPr id="0" name=""/>
        <dsp:cNvSpPr/>
      </dsp:nvSpPr>
      <dsp:spPr>
        <a:xfrm>
          <a:off x="0" y="942376"/>
          <a:ext cx="80645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561F7D-5B61-40B1-B7EF-B889BEC15504}">
      <dsp:nvSpPr>
        <dsp:cNvPr id="0" name=""/>
        <dsp:cNvSpPr/>
      </dsp:nvSpPr>
      <dsp:spPr>
        <a:xfrm>
          <a:off x="0" y="942376"/>
          <a:ext cx="1612900" cy="940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smtClean="0"/>
            <a:t>One-to-many </a:t>
          </a:r>
          <a:r>
            <a:rPr lang="en-US" sz="1900" b="0" kern="1200" dirty="0" smtClean="0"/>
            <a:t>relationship</a:t>
          </a:r>
          <a:endParaRPr lang="en-US" sz="1900" kern="1200"/>
        </a:p>
      </dsp:txBody>
      <dsp:txXfrm>
        <a:off x="0" y="942376"/>
        <a:ext cx="1612900" cy="940996"/>
      </dsp:txXfrm>
    </dsp:sp>
    <dsp:sp modelId="{FF8177CE-A56A-4A08-AB57-13E3CE8A07A8}">
      <dsp:nvSpPr>
        <dsp:cNvPr id="0" name=""/>
        <dsp:cNvSpPr/>
      </dsp:nvSpPr>
      <dsp:spPr>
        <a:xfrm>
          <a:off x="1733867" y="985107"/>
          <a:ext cx="6330632" cy="854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kern="1200" dirty="0" smtClean="0"/>
            <a:t>One record in the first table corresponds to many records in the second table.</a:t>
          </a:r>
          <a:br>
            <a:rPr lang="en-US" sz="1100" b="0" kern="1200" dirty="0" smtClean="0"/>
          </a:br>
          <a:r>
            <a:rPr lang="ko-KR" altLang="en-US" sz="1100" b="1" kern="1200" dirty="0" smtClean="0"/>
            <a:t>한 테이블에 있는 한 레코드가 다른 테이블에 있는 여러 레코드와 매치</a:t>
          </a:r>
          <a:endParaRPr lang="en-US" sz="1100" b="1" kern="1200" dirty="0"/>
        </a:p>
      </dsp:txBody>
      <dsp:txXfrm>
        <a:off x="1733867" y="985107"/>
        <a:ext cx="6330632" cy="854616"/>
      </dsp:txXfrm>
    </dsp:sp>
    <dsp:sp modelId="{14D506C4-5807-42E5-9A41-8C02318CE524}">
      <dsp:nvSpPr>
        <dsp:cNvPr id="0" name=""/>
        <dsp:cNvSpPr/>
      </dsp:nvSpPr>
      <dsp:spPr>
        <a:xfrm>
          <a:off x="1612900" y="1839723"/>
          <a:ext cx="6451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33E304-3287-4CED-BB59-328C1AD3E6BE}">
      <dsp:nvSpPr>
        <dsp:cNvPr id="0" name=""/>
        <dsp:cNvSpPr/>
      </dsp:nvSpPr>
      <dsp:spPr>
        <a:xfrm>
          <a:off x="0" y="1883373"/>
          <a:ext cx="80645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974A0-6CA2-4C7A-928E-1F3A5F2DBAAA}">
      <dsp:nvSpPr>
        <dsp:cNvPr id="0" name=""/>
        <dsp:cNvSpPr/>
      </dsp:nvSpPr>
      <dsp:spPr>
        <a:xfrm>
          <a:off x="0" y="1883373"/>
          <a:ext cx="1612900" cy="940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/>
            <a:t>Many-to-many relationship</a:t>
          </a:r>
          <a:endParaRPr lang="en-US" sz="1900" b="0" kern="1200" dirty="0"/>
        </a:p>
      </dsp:txBody>
      <dsp:txXfrm>
        <a:off x="0" y="1883373"/>
        <a:ext cx="1612900" cy="940996"/>
      </dsp:txXfrm>
    </dsp:sp>
    <dsp:sp modelId="{094041F4-4718-4886-8286-736AF5A41B5D}">
      <dsp:nvSpPr>
        <dsp:cNvPr id="0" name=""/>
        <dsp:cNvSpPr/>
      </dsp:nvSpPr>
      <dsp:spPr>
        <a:xfrm>
          <a:off x="1733867" y="1926104"/>
          <a:ext cx="6330632" cy="854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0" kern="1200" dirty="0" smtClean="0"/>
            <a:t>One record in one table has many matching records in a second table, and one record in the related table has many matching records in the first table.</a:t>
          </a:r>
          <a:br>
            <a:rPr lang="en-US" sz="1100" b="0" kern="1200" dirty="0" smtClean="0"/>
          </a:br>
          <a:r>
            <a:rPr lang="ko-KR" altLang="en-US" sz="1100" b="1" kern="1200" dirty="0" smtClean="0"/>
            <a:t>한 테이블에 있는 한 레코드가 다른 테이블에 있는 여러 레코드와 매치되고 다른 테이블에 있는 한 레코드도 이 테이블에 있는 여러개의 레코드와 매치될 때</a:t>
          </a:r>
          <a:endParaRPr lang="en-US" sz="1100" b="0" kern="1200" dirty="0"/>
        </a:p>
      </dsp:txBody>
      <dsp:txXfrm>
        <a:off x="1733867" y="1926104"/>
        <a:ext cx="6330632" cy="854616"/>
      </dsp:txXfrm>
    </dsp:sp>
    <dsp:sp modelId="{DB802F6E-9504-455E-8DE4-A708015D1E4D}">
      <dsp:nvSpPr>
        <dsp:cNvPr id="0" name=""/>
        <dsp:cNvSpPr/>
      </dsp:nvSpPr>
      <dsp:spPr>
        <a:xfrm>
          <a:off x="1612900" y="2780720"/>
          <a:ext cx="6451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6BC1A-B722-4194-8927-2F88960CE1C4}">
      <dsp:nvSpPr>
        <dsp:cNvPr id="0" name=""/>
        <dsp:cNvSpPr/>
      </dsp:nvSpPr>
      <dsp:spPr>
        <a:xfrm>
          <a:off x="2520" y="106449"/>
          <a:ext cx="2457152" cy="5180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smtClean="0"/>
            <a:t>Information Engineering (IE) [James Martin 1990]</a:t>
          </a:r>
          <a:endParaRPr lang="en-US" sz="1500" kern="1200"/>
        </a:p>
      </dsp:txBody>
      <dsp:txXfrm>
        <a:off x="2520" y="106449"/>
        <a:ext cx="2457152" cy="518072"/>
      </dsp:txXfrm>
    </dsp:sp>
    <dsp:sp modelId="{AC50B7EF-320F-419B-A66D-07E665DC6537}">
      <dsp:nvSpPr>
        <dsp:cNvPr id="0" name=""/>
        <dsp:cNvSpPr/>
      </dsp:nvSpPr>
      <dsp:spPr>
        <a:xfrm>
          <a:off x="2520" y="624521"/>
          <a:ext cx="2457152" cy="209477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0" i="0" kern="1200" dirty="0" smtClean="0"/>
            <a:t>Uses “crow’s feet” to show the many sides of a relationship, and it is sometimes called the crow’s foot model.</a:t>
          </a:r>
          <a:br>
            <a:rPr lang="en-US" sz="1500" b="0" i="0" kern="1200" dirty="0" smtClean="0"/>
          </a:br>
          <a:r>
            <a:rPr lang="ko-KR" altLang="en-US" sz="1500" b="1" i="0" kern="1200" dirty="0" smtClean="0"/>
            <a:t>까마귀 발 모양을 이용하여 그림</a:t>
          </a:r>
          <a:endParaRPr lang="en-US" sz="1500" b="1" kern="1200" dirty="0"/>
        </a:p>
      </dsp:txBody>
      <dsp:txXfrm>
        <a:off x="2520" y="624521"/>
        <a:ext cx="2457152" cy="2094778"/>
      </dsp:txXfrm>
    </dsp:sp>
    <dsp:sp modelId="{66F95CAA-16F9-4B65-A0F6-F385525A9A15}">
      <dsp:nvSpPr>
        <dsp:cNvPr id="0" name=""/>
        <dsp:cNvSpPr/>
      </dsp:nvSpPr>
      <dsp:spPr>
        <a:xfrm>
          <a:off x="2803673" y="106449"/>
          <a:ext cx="2457152" cy="5180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smtClean="0"/>
            <a:t>Integrated Definition 1, Extended 3 (IDEF1X)</a:t>
          </a:r>
          <a:endParaRPr lang="en-US" sz="1500" kern="1200"/>
        </a:p>
      </dsp:txBody>
      <dsp:txXfrm>
        <a:off x="2803673" y="106449"/>
        <a:ext cx="2457152" cy="518072"/>
      </dsp:txXfrm>
    </dsp:sp>
    <dsp:sp modelId="{9776D7A8-66C1-4BCA-BE92-9D963008234C}">
      <dsp:nvSpPr>
        <dsp:cNvPr id="0" name=""/>
        <dsp:cNvSpPr/>
      </dsp:nvSpPr>
      <dsp:spPr>
        <a:xfrm>
          <a:off x="2803673" y="624521"/>
          <a:ext cx="2457152" cy="209477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0" i="0" kern="1200" dirty="0" smtClean="0"/>
            <a:t>A version of the E-R model that is a national standard.</a:t>
          </a:r>
          <a:br>
            <a:rPr lang="en-US" sz="1500" b="0" i="0" kern="1200" dirty="0" smtClean="0"/>
          </a:br>
          <a:r>
            <a:rPr lang="ko-KR" altLang="en-US" sz="1500" b="1" i="0" kern="1200" dirty="0" smtClean="0"/>
            <a:t>국가표준</a:t>
          </a:r>
          <a:endParaRPr lang="en-US" sz="1500" b="1" kern="1200" dirty="0"/>
        </a:p>
      </dsp:txBody>
      <dsp:txXfrm>
        <a:off x="2803673" y="624521"/>
        <a:ext cx="2457152" cy="2094778"/>
      </dsp:txXfrm>
    </dsp:sp>
    <dsp:sp modelId="{F2105513-8B8F-4E9E-A075-F601179D8D78}">
      <dsp:nvSpPr>
        <dsp:cNvPr id="0" name=""/>
        <dsp:cNvSpPr/>
      </dsp:nvSpPr>
      <dsp:spPr>
        <a:xfrm>
          <a:off x="5604827" y="106449"/>
          <a:ext cx="2457152" cy="5180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smtClean="0"/>
            <a:t>Unified Modeling Language (UML)</a:t>
          </a:r>
          <a:endParaRPr lang="en-US" sz="1500" kern="1200"/>
        </a:p>
      </dsp:txBody>
      <dsp:txXfrm>
        <a:off x="5604827" y="106449"/>
        <a:ext cx="2457152" cy="518072"/>
      </dsp:txXfrm>
    </dsp:sp>
    <dsp:sp modelId="{6790313A-E285-4BC6-923A-DE2434DECFB8}">
      <dsp:nvSpPr>
        <dsp:cNvPr id="0" name=""/>
        <dsp:cNvSpPr/>
      </dsp:nvSpPr>
      <dsp:spPr>
        <a:xfrm>
          <a:off x="5604827" y="624521"/>
          <a:ext cx="2457152" cy="2094778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0" i="0" kern="1200" dirty="0" smtClean="0"/>
            <a:t>A set of structures and techniques for modeling and designing object-oriented programs (OOP) and applications</a:t>
          </a:r>
          <a:br>
            <a:rPr lang="en-US" sz="1500" b="0" i="0" kern="1200" dirty="0" smtClean="0"/>
          </a:br>
          <a:r>
            <a:rPr lang="ko-KR" altLang="en-US" sz="1500" b="1" i="0" kern="1200" dirty="0" smtClean="0"/>
            <a:t>모델링하는 테크닉의 하나인 </a:t>
          </a:r>
          <a:r>
            <a:rPr lang="en-US" altLang="ko-KR" sz="1500" b="1" i="0" kern="1200" dirty="0" smtClean="0"/>
            <a:t>UML</a:t>
          </a:r>
          <a:r>
            <a:rPr lang="ko-KR" altLang="en-US" sz="1500" b="1" i="0" kern="1200" dirty="0" smtClean="0"/>
            <a:t>에서 사용하는 다이어글매</a:t>
          </a:r>
          <a:endParaRPr lang="en-US" sz="1500" b="1" kern="1200" dirty="0"/>
        </a:p>
      </dsp:txBody>
      <dsp:txXfrm>
        <a:off x="5604827" y="624521"/>
        <a:ext cx="2457152" cy="20947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CB24CA-580B-4120-B39A-E9A596800E35}">
      <dsp:nvSpPr>
        <dsp:cNvPr id="0" name=""/>
        <dsp:cNvSpPr/>
      </dsp:nvSpPr>
      <dsp:spPr>
        <a:xfrm>
          <a:off x="39" y="21285"/>
          <a:ext cx="3768421" cy="7944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smtClean="0"/>
            <a:t>Desktop DBMS Products</a:t>
          </a:r>
          <a:endParaRPr lang="en-US" sz="2300" kern="1200"/>
        </a:p>
      </dsp:txBody>
      <dsp:txXfrm>
        <a:off x="39" y="21285"/>
        <a:ext cx="3768421" cy="794426"/>
      </dsp:txXfrm>
    </dsp:sp>
    <dsp:sp modelId="{D40BB889-9E58-4BB7-9876-DE19E2E76A8D}">
      <dsp:nvSpPr>
        <dsp:cNvPr id="0" name=""/>
        <dsp:cNvSpPr/>
      </dsp:nvSpPr>
      <dsp:spPr>
        <a:xfrm>
          <a:off x="39" y="815711"/>
          <a:ext cx="3768421" cy="198875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i="0" kern="1200" smtClean="0"/>
            <a:t>Microsoft Access</a:t>
          </a:r>
          <a:endParaRPr lang="en-US" sz="2300" kern="1200"/>
        </a:p>
      </dsp:txBody>
      <dsp:txXfrm>
        <a:off x="39" y="815711"/>
        <a:ext cx="3768421" cy="1988752"/>
      </dsp:txXfrm>
    </dsp:sp>
    <dsp:sp modelId="{D9E97473-AC7A-4580-80C1-4567BAA7667A}">
      <dsp:nvSpPr>
        <dsp:cNvPr id="0" name=""/>
        <dsp:cNvSpPr/>
      </dsp:nvSpPr>
      <dsp:spPr>
        <a:xfrm>
          <a:off x="4296039" y="21285"/>
          <a:ext cx="3768421" cy="7944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smtClean="0"/>
            <a:t>Organizational DBMS Products</a:t>
          </a:r>
          <a:endParaRPr lang="en-US" sz="2300" kern="1200"/>
        </a:p>
      </dsp:txBody>
      <dsp:txXfrm>
        <a:off x="4296039" y="21285"/>
        <a:ext cx="3768421" cy="794426"/>
      </dsp:txXfrm>
    </dsp:sp>
    <dsp:sp modelId="{5B76EEF9-886F-4F10-84A7-FFC6A6E19DF5}">
      <dsp:nvSpPr>
        <dsp:cNvPr id="0" name=""/>
        <dsp:cNvSpPr/>
      </dsp:nvSpPr>
      <dsp:spPr>
        <a:xfrm>
          <a:off x="4296039" y="815711"/>
          <a:ext cx="3768421" cy="198875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i="0" kern="1200" smtClean="0"/>
            <a:t>Microsoft’s SQL Server</a:t>
          </a:r>
          <a:endParaRPr lang="en-US" sz="2300" kern="120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i="0" kern="1200" smtClean="0"/>
            <a:t>Oracle’s Oracle </a:t>
          </a:r>
          <a:endParaRPr lang="en-US" sz="2300" kern="120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i="0" kern="1200" smtClean="0"/>
            <a:t>Sun Microsystem’s MySQL</a:t>
          </a:r>
          <a:endParaRPr lang="en-US" sz="2300" kern="120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i="0" kern="1200" smtClean="0"/>
            <a:t>IBM’s DB2</a:t>
          </a:r>
          <a:endParaRPr lang="en-US" sz="2300" kern="1200"/>
        </a:p>
      </dsp:txBody>
      <dsp:txXfrm>
        <a:off x="4296039" y="815711"/>
        <a:ext cx="3768421" cy="1988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highered.mheducation.com/sites/007337685x/student_view0/online_xlm_files.html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94C9A58-4559-4E0A-85F7-CE5371109F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33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94C9A58-4559-4E0A-85F7-CE5371109F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94C9A58-4559-4E0A-85F7-CE5371109F4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81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910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https://www.makeuseof.com/tag/excel-vs-access-can-spreadsheet-replace-database/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C9A58-4559-4E0A-85F7-CE5371109F4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11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ADA9A-AB33-44DC-899E-18D00996C41B}" type="slidenum">
              <a:rPr lang="en-US" smtClean="0">
                <a:cs typeface="Arial" charset="0"/>
              </a:rPr>
              <a:pPr/>
              <a:t>52</a:t>
            </a:fld>
            <a:endParaRPr lang="en-US" dirty="0" smtClean="0">
              <a:cs typeface="Arial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7228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ADA9A-AB33-44DC-899E-18D00996C41B}" type="slidenum">
              <a:rPr lang="en-US" smtClean="0">
                <a:cs typeface="Arial" charset="0"/>
              </a:rPr>
              <a:pPr/>
              <a:t>53</a:t>
            </a:fld>
            <a:endParaRPr lang="en-US" dirty="0" smtClean="0">
              <a:cs typeface="Arial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9993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1" hangingPunct="1"/>
            <a:endParaRPr lang="en-US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6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0C47FC-282B-4405-BF2F-D09886CE0C99}" type="slidenum">
              <a:rPr lang="en-US" smtClean="0">
                <a:cs typeface="Arial" charset="0"/>
              </a:rPr>
              <a:pPr/>
              <a:t>59</a:t>
            </a:fld>
            <a:endParaRPr lang="en-US" dirty="0" smtClean="0">
              <a:cs typeface="Arial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83904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852111-EAEC-4FCE-B3A2-F332EE8B3013}" type="slidenum">
              <a:rPr lang="en-US" smtClean="0">
                <a:cs typeface="Arial" charset="0"/>
              </a:rPr>
              <a:pPr/>
              <a:t>60</a:t>
            </a:fld>
            <a:endParaRPr lang="en-US" dirty="0" smtClean="0">
              <a:cs typeface="Arial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59784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C9A58-4559-4E0A-85F7-CE5371109F4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8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 smtClean="0"/>
              <a:t>Refer to </a:t>
            </a:r>
            <a:r>
              <a:rPr lang="en-US" altLang="ko-KR" dirty="0" smtClean="0">
                <a:hlinkClick r:id="rId3"/>
              </a:rPr>
              <a:t>http://highered.mheducation.com/sites/007337685x/student_view0/online_xlm_files.html</a:t>
            </a:r>
            <a:r>
              <a:rPr lang="en-US" altLang="ko-KR" dirty="0" smtClean="0"/>
              <a:t> for </a:t>
            </a:r>
            <a:r>
              <a:rPr lang="en-US" altLang="ko-KR" dirty="0" err="1" smtClean="0"/>
              <a:t>Xlm</a:t>
            </a:r>
            <a:r>
              <a:rPr lang="en-US" altLang="ko-KR" dirty="0" smtClean="0"/>
              <a:t> D.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926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C9821E4-6C0E-4A3A-B295-FF68CEFC7FA2}" type="slidenum">
              <a:rPr lang="en-US" altLang="en-US" sz="1200">
                <a:latin typeface="Arial" panose="020B0604020202020204" pitchFamily="34" charset="0"/>
              </a:rPr>
              <a:pPr/>
              <a:t>71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269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4625" indent="-174625">
              <a:buFontTx/>
              <a:buChar char="•"/>
            </a:pP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E7D96B-6671-450C-8ED8-042BA56D8C94}" type="slidenum">
              <a:rPr lang="en-US" altLang="en-US" smtClean="0"/>
              <a:pPr/>
              <a:t>72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15915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EF92B5-9A13-42A6-88E1-D3AEE55534E1}" type="slidenum">
              <a:rPr lang="en-US" smtClean="0">
                <a:cs typeface="Arial" charset="0"/>
              </a:rPr>
              <a:pPr/>
              <a:t>73</a:t>
            </a:fld>
            <a:endParaRPr lang="en-US" dirty="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364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9EFB755E-E5E1-427A-9FD2-7713837CC17D}" type="slidenum">
              <a:rPr lang="en-US" altLang="en-US" sz="1200"/>
              <a:pPr/>
              <a:t>75</a:t>
            </a:fld>
            <a:endParaRPr lang="en-US" altLang="en-US" sz="120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08364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569E41-E4C7-47FC-ABD6-C7D91C2E4846}" type="slidenum">
              <a:rPr lang="en-US" smtClean="0">
                <a:cs typeface="Arial" charset="0"/>
              </a:rPr>
              <a:pPr/>
              <a:t>76</a:t>
            </a:fld>
            <a:endParaRPr lang="en-US" dirty="0" smtClean="0">
              <a:cs typeface="Arial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17404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86AD88-7687-4704-B04A-C184E4194955}" type="slidenum">
              <a:rPr lang="en-US" smtClean="0">
                <a:cs typeface="Arial" charset="0"/>
              </a:rPr>
              <a:pPr/>
              <a:t>79</a:t>
            </a:fld>
            <a:endParaRPr lang="en-US" dirty="0" smtClean="0">
              <a:cs typeface="Arial" charset="0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51317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1C192D-FAA8-4EF7-A3A0-15457849285B}" type="slidenum">
              <a:rPr lang="en-US" smtClean="0">
                <a:cs typeface="Arial" charset="0"/>
              </a:rPr>
              <a:pPr/>
              <a:t>80</a:t>
            </a:fld>
            <a:endParaRPr lang="en-US" dirty="0" smtClean="0">
              <a:cs typeface="Arial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93172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D21ECA-2D52-4A4F-B34C-C98C569F91EF}" type="slidenum">
              <a:rPr lang="en-US" smtClean="0">
                <a:cs typeface="Arial" charset="0"/>
              </a:rPr>
              <a:pPr/>
              <a:t>81</a:t>
            </a:fld>
            <a:endParaRPr lang="en-US" dirty="0" smtClean="0">
              <a:cs typeface="Arial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5702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algn="l">
              <a:defRPr/>
            </a:pPr>
            <a:endParaRPr lang="en-US" sz="1200" dirty="0" smtClean="0">
              <a:effectLst>
                <a:outerShdw blurRad="38100" dist="38100" dir="2700000" algn="tl">
                  <a:srgbClr val="000000"/>
                </a:outerShdw>
              </a:effectLst>
              <a:latin typeface="Book Antiqua" pitchFamily="18" charset="0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095181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1C192D-FAA8-4EF7-A3A0-15457849285B}" type="slidenum">
              <a:rPr lang="en-US" smtClean="0">
                <a:cs typeface="Arial" charset="0"/>
              </a:rPr>
              <a:pPr/>
              <a:t>82</a:t>
            </a:fld>
            <a:endParaRPr lang="en-US" dirty="0" smtClean="0">
              <a:cs typeface="Arial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00509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1C192D-FAA8-4EF7-A3A0-15457849285B}" type="slidenum">
              <a:rPr lang="en-US" smtClean="0">
                <a:cs typeface="Arial" charset="0"/>
              </a:rPr>
              <a:pPr/>
              <a:t>83</a:t>
            </a:fld>
            <a:endParaRPr lang="en-US" dirty="0" smtClean="0">
              <a:cs typeface="Arial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4422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1C192D-FAA8-4EF7-A3A0-15457849285B}" type="slidenum">
              <a:rPr lang="en-US" smtClean="0">
                <a:cs typeface="Arial" charset="0"/>
              </a:rPr>
              <a:pPr/>
              <a:t>84</a:t>
            </a:fld>
            <a:endParaRPr lang="en-US" dirty="0" smtClean="0">
              <a:cs typeface="Arial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29402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F7175D-4F6B-4FDC-A2DA-A27FF1E2EABE}" type="slidenum">
              <a:rPr lang="en-US" smtClean="0">
                <a:cs typeface="Arial" charset="0"/>
              </a:rPr>
              <a:pPr/>
              <a:t>85</a:t>
            </a:fld>
            <a:endParaRPr lang="en-US" dirty="0" smtClean="0">
              <a:cs typeface="Arial" charset="0"/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9297634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https://docs.oracle.com/cd/E17781_01/admin.112/e18585/toc.htm#XEGSG120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C9A58-4559-4E0A-85F7-CE5371109F4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79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C9A58-4559-4E0A-85F7-CE5371109F4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103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7865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DF569E41-E4C7-47FC-ABD6-C7D91C2E4846}" type="slidenum">
              <a:rPr lang="en-US" smtClean="0">
                <a:cs typeface="Arial" charset="0"/>
              </a:rPr>
              <a:pPr/>
              <a:t>112</a:t>
            </a:fld>
            <a:endParaRPr lang="en-US" dirty="0" smtClean="0">
              <a:cs typeface="Arial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2732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4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550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94C9A58-4559-4E0A-85F7-CE5371109F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90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94C9A58-4559-4E0A-85F7-CE5371109F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18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94C9A58-4559-4E0A-85F7-CE5371109F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95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94C9A58-4559-4E0A-85F7-CE5371109F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0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18"/>
          <p:cNvSpPr txBox="1">
            <a:spLocks noGrp="1"/>
          </p:cNvSpPr>
          <p:nvPr>
            <p:ph type="ctrTitle"/>
          </p:nvPr>
        </p:nvSpPr>
        <p:spPr>
          <a:xfrm>
            <a:off x="452628" y="577850"/>
            <a:ext cx="8086725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algun Gothic"/>
              <a:buNone/>
              <a:defRPr sz="6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8"/>
          <p:cNvSpPr txBox="1">
            <a:spLocks noGrp="1"/>
          </p:cNvSpPr>
          <p:nvPr>
            <p:ph type="subTitle" idx="1"/>
          </p:nvPr>
        </p:nvSpPr>
        <p:spPr>
          <a:xfrm>
            <a:off x="500634" y="3155157"/>
            <a:ext cx="6921151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100"/>
              <a:buNone/>
              <a:defRPr sz="2100"/>
            </a:lvl2pPr>
            <a:lvl3pPr lvl="2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/>
            </a:lvl3pPr>
            <a:lvl4pPr lvl="3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/>
            </a:lvl4pPr>
            <a:lvl5pPr lvl="4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/>
            </a:lvl5pPr>
            <a:lvl6pPr lvl="5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/>
            </a:lvl6pPr>
            <a:lvl7pPr lvl="6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/>
            </a:lvl7pPr>
            <a:lvl8pPr lvl="7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/>
            </a:lvl8pPr>
            <a:lvl9pPr lvl="8" algn="ctr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5" name="Google Shape;15;p118"/>
          <p:cNvSpPr txBox="1">
            <a:spLocks noGrp="1"/>
          </p:cNvSpPr>
          <p:nvPr>
            <p:ph type="dt" idx="10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8"/>
          <p:cNvSpPr txBox="1">
            <a:spLocks noGrp="1"/>
          </p:cNvSpPr>
          <p:nvPr>
            <p:ph type="ftr" idx="11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8"/>
          <p:cNvSpPr txBox="1">
            <a:spLocks noGrp="1"/>
          </p:cNvSpPr>
          <p:nvPr>
            <p:ph type="sldNum" idx="12"/>
          </p:nvPr>
        </p:nvSpPr>
        <p:spPr>
          <a:xfrm>
            <a:off x="6572945" y="4407310"/>
            <a:ext cx="2194560" cy="104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8"/>
          <p:cNvSpPr txBox="1">
            <a:spLocks noGrp="1"/>
          </p:cNvSpPr>
          <p:nvPr>
            <p:ph type="title"/>
          </p:nvPr>
        </p:nvSpPr>
        <p:spPr>
          <a:xfrm>
            <a:off x="492919" y="374650"/>
            <a:ext cx="8079581" cy="124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8"/>
          <p:cNvSpPr txBox="1">
            <a:spLocks noGrp="1"/>
          </p:cNvSpPr>
          <p:nvPr>
            <p:ph type="body" idx="1"/>
          </p:nvPr>
        </p:nvSpPr>
        <p:spPr>
          <a:xfrm rot="5400000">
            <a:off x="3127820" y="-1111567"/>
            <a:ext cx="2824639" cy="8065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76" name="Google Shape;76;p128"/>
          <p:cNvSpPr txBox="1">
            <a:spLocks noGrp="1"/>
          </p:cNvSpPr>
          <p:nvPr>
            <p:ph type="dt" idx="10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8"/>
          <p:cNvSpPr txBox="1">
            <a:spLocks noGrp="1"/>
          </p:cNvSpPr>
          <p:nvPr>
            <p:ph type="ftr" idx="11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8"/>
          <p:cNvSpPr txBox="1">
            <a:spLocks noGrp="1"/>
          </p:cNvSpPr>
          <p:nvPr>
            <p:ph type="sldNum" idx="12"/>
          </p:nvPr>
        </p:nvSpPr>
        <p:spPr>
          <a:xfrm>
            <a:off x="6572945" y="4407310"/>
            <a:ext cx="2194560" cy="104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9"/>
          <p:cNvSpPr txBox="1">
            <a:spLocks noGrp="1"/>
          </p:cNvSpPr>
          <p:nvPr>
            <p:ph type="title"/>
          </p:nvPr>
        </p:nvSpPr>
        <p:spPr>
          <a:xfrm rot="5400000">
            <a:off x="5743576" y="1335881"/>
            <a:ext cx="3600450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9"/>
          <p:cNvSpPr txBox="1">
            <a:spLocks noGrp="1"/>
          </p:cNvSpPr>
          <p:nvPr>
            <p:ph type="body" idx="1"/>
          </p:nvPr>
        </p:nvSpPr>
        <p:spPr>
          <a:xfrm rot="5400000">
            <a:off x="1453754" y="-339328"/>
            <a:ext cx="4050506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82" name="Google Shape;82;p129"/>
          <p:cNvSpPr txBox="1">
            <a:spLocks noGrp="1"/>
          </p:cNvSpPr>
          <p:nvPr>
            <p:ph type="dt" idx="10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9"/>
          <p:cNvSpPr txBox="1">
            <a:spLocks noGrp="1"/>
          </p:cNvSpPr>
          <p:nvPr>
            <p:ph type="ftr" idx="11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9"/>
          <p:cNvSpPr txBox="1">
            <a:spLocks noGrp="1"/>
          </p:cNvSpPr>
          <p:nvPr>
            <p:ph type="sldNum" idx="12"/>
          </p:nvPr>
        </p:nvSpPr>
        <p:spPr>
          <a:xfrm>
            <a:off x="6572945" y="4407310"/>
            <a:ext cx="2194560" cy="104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bg>
      <p:bgPr>
        <a:solidFill>
          <a:schemeClr val="dk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0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1"/>
          <p:cNvSpPr txBox="1"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1"/>
          <p:cNvSpPr txBox="1">
            <a:spLocks noGrp="1"/>
          </p:cNvSpPr>
          <p:nvPr>
            <p:ph type="body" idx="1"/>
          </p:nvPr>
        </p:nvSpPr>
        <p:spPr>
          <a:xfrm>
            <a:off x="4617000" y="1714500"/>
            <a:ext cx="3660225" cy="1721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Malgun Gothic"/>
              <a:buNone/>
              <a:defRPr/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91" name="Google Shape;91;p131"/>
          <p:cNvSpPr txBox="1">
            <a:spLocks noGrp="1"/>
          </p:cNvSpPr>
          <p:nvPr>
            <p:ph type="dt" idx="10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1"/>
          <p:cNvSpPr txBox="1">
            <a:spLocks noGrp="1"/>
          </p:cNvSpPr>
          <p:nvPr>
            <p:ph type="ftr" idx="11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1"/>
          <p:cNvSpPr txBox="1">
            <a:spLocks noGrp="1"/>
          </p:cNvSpPr>
          <p:nvPr>
            <p:ph type="sldNum" idx="12"/>
          </p:nvPr>
        </p:nvSpPr>
        <p:spPr>
          <a:xfrm>
            <a:off x="6572945" y="4407310"/>
            <a:ext cx="2194560" cy="104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57103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1714939"/>
            <a:ext cx="3671336" cy="187797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714500"/>
            <a:ext cx="3660225" cy="17216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718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9"/>
          <p:cNvSpPr txBox="1">
            <a:spLocks noGrp="1"/>
          </p:cNvSpPr>
          <p:nvPr>
            <p:ph type="title"/>
          </p:nvPr>
        </p:nvSpPr>
        <p:spPr>
          <a:xfrm>
            <a:off x="492919" y="374650"/>
            <a:ext cx="8079581" cy="124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9"/>
          <p:cNvSpPr txBox="1">
            <a:spLocks noGrp="1"/>
          </p:cNvSpPr>
          <p:nvPr>
            <p:ph type="body" idx="1"/>
          </p:nvPr>
        </p:nvSpPr>
        <p:spPr>
          <a:xfrm>
            <a:off x="507492" y="1508760"/>
            <a:ext cx="8065294" cy="282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▪"/>
              <a:defRPr/>
            </a:lvl2pPr>
            <a:lvl3pPr marL="1371600" lvl="2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Char char="▪"/>
              <a:defRPr/>
            </a:lvl3pPr>
            <a:lvl4pPr marL="1828800" lvl="3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▪"/>
              <a:defRPr/>
            </a:lvl4pPr>
            <a:lvl5pPr marL="2286000" lvl="4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▪"/>
              <a:defRPr/>
            </a:lvl5pPr>
            <a:lvl6pPr marL="2743200" lvl="5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marL="3200400" lvl="6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marL="3657600" lvl="7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marL="4114800" lvl="8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>
            <a:endParaRPr/>
          </a:p>
        </p:txBody>
      </p:sp>
      <p:sp>
        <p:nvSpPr>
          <p:cNvPr id="21" name="Google Shape;21;p119"/>
          <p:cNvSpPr txBox="1">
            <a:spLocks noGrp="1"/>
          </p:cNvSpPr>
          <p:nvPr>
            <p:ph type="dt" idx="10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9"/>
          <p:cNvSpPr txBox="1">
            <a:spLocks noGrp="1"/>
          </p:cNvSpPr>
          <p:nvPr>
            <p:ph type="ftr" idx="11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9"/>
          <p:cNvSpPr txBox="1">
            <a:spLocks noGrp="1"/>
          </p:cNvSpPr>
          <p:nvPr>
            <p:ph type="sldNum" idx="12"/>
          </p:nvPr>
        </p:nvSpPr>
        <p:spPr>
          <a:xfrm>
            <a:off x="6572945" y="4407310"/>
            <a:ext cx="2194560" cy="104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0"/>
          <p:cNvSpPr txBox="1">
            <a:spLocks noGrp="1"/>
          </p:cNvSpPr>
          <p:nvPr>
            <p:ph type="title"/>
          </p:nvPr>
        </p:nvSpPr>
        <p:spPr>
          <a:xfrm>
            <a:off x="492919" y="374650"/>
            <a:ext cx="8079581" cy="124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0"/>
          <p:cNvSpPr txBox="1">
            <a:spLocks noGrp="1"/>
          </p:cNvSpPr>
          <p:nvPr>
            <p:ph type="body" idx="1"/>
          </p:nvPr>
        </p:nvSpPr>
        <p:spPr>
          <a:xfrm>
            <a:off x="507492" y="1498601"/>
            <a:ext cx="3497580" cy="28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▪"/>
              <a:defRPr sz="1800"/>
            </a:lvl1pPr>
            <a:lvl2pPr marL="914400" lvl="1" indent="-3238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Char char="▪"/>
              <a:defRPr sz="1500"/>
            </a:lvl2pPr>
            <a:lvl3pPr marL="1371600" lvl="2" indent="-31432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▪"/>
              <a:defRPr sz="1350"/>
            </a:lvl3pPr>
            <a:lvl4pPr marL="1828800" lvl="3" indent="-304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▪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▪"/>
              <a:defRPr sz="1200"/>
            </a:lvl5pPr>
            <a:lvl6pPr marL="2743200" lvl="5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6pPr>
            <a:lvl7pPr marL="3200400" lvl="6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7pPr>
            <a:lvl8pPr marL="3657600" lvl="7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8pPr>
            <a:lvl9pPr marL="4114800" lvl="8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9pPr>
          </a:lstStyle>
          <a:p>
            <a:endParaRPr/>
          </a:p>
        </p:txBody>
      </p:sp>
      <p:sp>
        <p:nvSpPr>
          <p:cNvPr id="27" name="Google Shape;27;p120"/>
          <p:cNvSpPr txBox="1">
            <a:spLocks noGrp="1"/>
          </p:cNvSpPr>
          <p:nvPr>
            <p:ph type="body" idx="2"/>
          </p:nvPr>
        </p:nvSpPr>
        <p:spPr>
          <a:xfrm>
            <a:off x="4508498" y="1498601"/>
            <a:ext cx="4064002" cy="28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▪"/>
              <a:defRPr sz="1800"/>
            </a:lvl1pPr>
            <a:lvl2pPr marL="914400" lvl="1" indent="-3238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Char char="▪"/>
              <a:defRPr sz="1500"/>
            </a:lvl2pPr>
            <a:lvl3pPr marL="1371600" lvl="2" indent="-31432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▪"/>
              <a:defRPr sz="1350"/>
            </a:lvl3pPr>
            <a:lvl4pPr marL="1828800" lvl="3" indent="-304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▪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▪"/>
              <a:defRPr sz="1200"/>
            </a:lvl5pPr>
            <a:lvl6pPr marL="2743200" lvl="5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6pPr>
            <a:lvl7pPr marL="3200400" lvl="6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7pPr>
            <a:lvl8pPr marL="3657600" lvl="7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8pPr>
            <a:lvl9pPr marL="4114800" lvl="8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9pPr>
          </a:lstStyle>
          <a:p>
            <a:endParaRPr dirty="0"/>
          </a:p>
        </p:txBody>
      </p:sp>
      <p:sp>
        <p:nvSpPr>
          <p:cNvPr id="28" name="Google Shape;28;p120"/>
          <p:cNvSpPr txBox="1">
            <a:spLocks noGrp="1"/>
          </p:cNvSpPr>
          <p:nvPr>
            <p:ph type="dt" idx="10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0"/>
          <p:cNvSpPr txBox="1">
            <a:spLocks noGrp="1"/>
          </p:cNvSpPr>
          <p:nvPr>
            <p:ph type="ftr" idx="11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0"/>
          <p:cNvSpPr txBox="1">
            <a:spLocks noGrp="1"/>
          </p:cNvSpPr>
          <p:nvPr>
            <p:ph type="sldNum" idx="12"/>
          </p:nvPr>
        </p:nvSpPr>
        <p:spPr>
          <a:xfrm>
            <a:off x="6572945" y="4407310"/>
            <a:ext cx="2194560" cy="104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algun Gothic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2"/>
          <p:cNvSpPr txBox="1">
            <a:spLocks noGrp="1"/>
          </p:cNvSpPr>
          <p:nvPr>
            <p:ph type="title"/>
          </p:nvPr>
        </p:nvSpPr>
        <p:spPr>
          <a:xfrm>
            <a:off x="492919" y="374650"/>
            <a:ext cx="8079581" cy="124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2"/>
          <p:cNvSpPr txBox="1">
            <a:spLocks noGrp="1"/>
          </p:cNvSpPr>
          <p:nvPr>
            <p:ph type="dt" idx="10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2"/>
          <p:cNvSpPr txBox="1">
            <a:spLocks noGrp="1"/>
          </p:cNvSpPr>
          <p:nvPr>
            <p:ph type="ftr" idx="11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2"/>
          <p:cNvSpPr txBox="1">
            <a:spLocks noGrp="1"/>
          </p:cNvSpPr>
          <p:nvPr>
            <p:ph type="sldNum" idx="12"/>
          </p:nvPr>
        </p:nvSpPr>
        <p:spPr>
          <a:xfrm>
            <a:off x="6572945" y="4407310"/>
            <a:ext cx="2194560" cy="104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4"/>
          <p:cNvSpPr txBox="1">
            <a:spLocks noGrp="1"/>
          </p:cNvSpPr>
          <p:nvPr>
            <p:ph type="title"/>
          </p:nvPr>
        </p:nvSpPr>
        <p:spPr>
          <a:xfrm>
            <a:off x="492919" y="374650"/>
            <a:ext cx="8079581" cy="124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4"/>
          <p:cNvSpPr txBox="1">
            <a:spLocks noGrp="1"/>
          </p:cNvSpPr>
          <p:nvPr>
            <p:ph type="body" idx="1"/>
          </p:nvPr>
        </p:nvSpPr>
        <p:spPr>
          <a:xfrm>
            <a:off x="507492" y="1530350"/>
            <a:ext cx="3497580" cy="54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650"/>
              <a:buNone/>
              <a:defRPr sz="1650" b="0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6" name="Google Shape;46;p124"/>
          <p:cNvSpPr txBox="1">
            <a:spLocks noGrp="1"/>
          </p:cNvSpPr>
          <p:nvPr>
            <p:ph type="body" idx="2"/>
          </p:nvPr>
        </p:nvSpPr>
        <p:spPr>
          <a:xfrm>
            <a:off x="507492" y="2064813"/>
            <a:ext cx="349758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▪"/>
              <a:defRPr sz="1800"/>
            </a:lvl1pPr>
            <a:lvl2pPr marL="914400" lvl="1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Char char="▪"/>
              <a:defRPr sz="1500"/>
            </a:lvl2pPr>
            <a:lvl3pPr marL="1371600" lvl="2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▪"/>
              <a:defRPr sz="1350"/>
            </a:lvl3pPr>
            <a:lvl4pPr marL="1828800" lvl="3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▪"/>
              <a:defRPr sz="1200"/>
            </a:lvl4pPr>
            <a:lvl5pPr marL="2286000" lvl="4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▪"/>
              <a:defRPr sz="1200"/>
            </a:lvl5pPr>
            <a:lvl6pPr marL="2743200" lvl="5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6pPr>
            <a:lvl7pPr marL="3200400" lvl="6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7pPr>
            <a:lvl8pPr marL="3657600" lvl="7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8pPr>
            <a:lvl9pPr marL="4114800" lvl="8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9pPr>
          </a:lstStyle>
          <a:p>
            <a:endParaRPr/>
          </a:p>
        </p:txBody>
      </p:sp>
      <p:sp>
        <p:nvSpPr>
          <p:cNvPr id="47" name="Google Shape;47;p124"/>
          <p:cNvSpPr txBox="1">
            <a:spLocks noGrp="1"/>
          </p:cNvSpPr>
          <p:nvPr>
            <p:ph type="body" idx="3"/>
          </p:nvPr>
        </p:nvSpPr>
        <p:spPr>
          <a:xfrm>
            <a:off x="4505706" y="1528826"/>
            <a:ext cx="3497580" cy="54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650"/>
              <a:buNone/>
              <a:defRPr sz="1650" b="0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8" name="Google Shape;48;p124"/>
          <p:cNvSpPr txBox="1">
            <a:spLocks noGrp="1"/>
          </p:cNvSpPr>
          <p:nvPr>
            <p:ph type="body" idx="4"/>
          </p:nvPr>
        </p:nvSpPr>
        <p:spPr>
          <a:xfrm>
            <a:off x="4505706" y="2063243"/>
            <a:ext cx="349758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Char char="▪"/>
              <a:defRPr sz="1800"/>
            </a:lvl1pPr>
            <a:lvl2pPr marL="914400" lvl="1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Char char="▪"/>
              <a:defRPr sz="1500"/>
            </a:lvl2pPr>
            <a:lvl3pPr marL="1371600" lvl="2" indent="-314325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Char char="▪"/>
              <a:defRPr sz="1350"/>
            </a:lvl3pPr>
            <a:lvl4pPr marL="1828800" lvl="3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▪"/>
              <a:defRPr sz="1200"/>
            </a:lvl4pPr>
            <a:lvl5pPr marL="2286000" lvl="4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▪"/>
              <a:defRPr sz="1200"/>
            </a:lvl5pPr>
            <a:lvl6pPr marL="2743200" lvl="5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6pPr>
            <a:lvl7pPr marL="3200400" lvl="6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7pPr>
            <a:lvl8pPr marL="3657600" lvl="7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8pPr>
            <a:lvl9pPr marL="4114800" lvl="8" indent="-3048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Char char=" "/>
              <a:defRPr sz="1200"/>
            </a:lvl9pPr>
          </a:lstStyle>
          <a:p>
            <a:endParaRPr/>
          </a:p>
        </p:txBody>
      </p:sp>
      <p:sp>
        <p:nvSpPr>
          <p:cNvPr id="49" name="Google Shape;49;p124"/>
          <p:cNvSpPr txBox="1">
            <a:spLocks noGrp="1"/>
          </p:cNvSpPr>
          <p:nvPr>
            <p:ph type="dt" idx="10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4"/>
          <p:cNvSpPr txBox="1">
            <a:spLocks noGrp="1"/>
          </p:cNvSpPr>
          <p:nvPr>
            <p:ph type="ftr" idx="11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4"/>
          <p:cNvSpPr txBox="1">
            <a:spLocks noGrp="1"/>
          </p:cNvSpPr>
          <p:nvPr>
            <p:ph type="sldNum" idx="12"/>
          </p:nvPr>
        </p:nvSpPr>
        <p:spPr>
          <a:xfrm>
            <a:off x="6572945" y="4407310"/>
            <a:ext cx="2194560" cy="104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5"/>
          <p:cNvSpPr txBox="1">
            <a:spLocks noGrp="1"/>
          </p:cNvSpPr>
          <p:nvPr>
            <p:ph type="title"/>
          </p:nvPr>
        </p:nvSpPr>
        <p:spPr>
          <a:xfrm>
            <a:off x="452628" y="575564"/>
            <a:ext cx="8085582" cy="2516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Malgun Gothic"/>
              <a:buNone/>
              <a:defRPr sz="6600" b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5"/>
          <p:cNvSpPr txBox="1">
            <a:spLocks noGrp="1"/>
          </p:cNvSpPr>
          <p:nvPr>
            <p:ph type="body" idx="1"/>
          </p:nvPr>
        </p:nvSpPr>
        <p:spPr>
          <a:xfrm>
            <a:off x="500634" y="3153157"/>
            <a:ext cx="6919722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25"/>
          <p:cNvSpPr txBox="1">
            <a:spLocks noGrp="1"/>
          </p:cNvSpPr>
          <p:nvPr>
            <p:ph type="dt" idx="10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5"/>
          <p:cNvSpPr txBox="1">
            <a:spLocks noGrp="1"/>
          </p:cNvSpPr>
          <p:nvPr>
            <p:ph type="ftr" idx="11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5"/>
          <p:cNvSpPr txBox="1">
            <a:spLocks noGrp="1"/>
          </p:cNvSpPr>
          <p:nvPr>
            <p:ph type="sldNum" idx="12"/>
          </p:nvPr>
        </p:nvSpPr>
        <p:spPr>
          <a:xfrm>
            <a:off x="6572945" y="4407310"/>
            <a:ext cx="2194560" cy="104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6"/>
          <p:cNvSpPr/>
          <p:nvPr/>
        </p:nvSpPr>
        <p:spPr>
          <a:xfrm>
            <a:off x="5715000" y="0"/>
            <a:ext cx="3429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26"/>
          <p:cNvSpPr txBox="1">
            <a:spLocks noGrp="1"/>
          </p:cNvSpPr>
          <p:nvPr>
            <p:ph type="title"/>
          </p:nvPr>
        </p:nvSpPr>
        <p:spPr>
          <a:xfrm>
            <a:off x="6196053" y="406712"/>
            <a:ext cx="253746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algun Gothic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6"/>
          <p:cNvSpPr txBox="1">
            <a:spLocks noGrp="1"/>
          </p:cNvSpPr>
          <p:nvPr>
            <p:ph type="body" idx="1"/>
          </p:nvPr>
        </p:nvSpPr>
        <p:spPr>
          <a:xfrm>
            <a:off x="571500" y="571500"/>
            <a:ext cx="4572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2400"/>
              <a:buChar char="▪"/>
              <a:defRPr sz="2400"/>
            </a:lvl1pPr>
            <a:lvl2pPr marL="914400" lvl="1" indent="-3619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Char char=" "/>
              <a:defRPr sz="1500"/>
            </a:lvl6pPr>
            <a:lvl7pPr marL="3200400" lvl="6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Char char=" "/>
              <a:defRPr sz="1500"/>
            </a:lvl7pPr>
            <a:lvl8pPr marL="3657600" lvl="7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Char char=" "/>
              <a:defRPr sz="1500"/>
            </a:lvl8pPr>
            <a:lvl9pPr marL="4114800" lvl="8" indent="-32385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Char char=" "/>
              <a:defRPr sz="1500"/>
            </a:lvl9pPr>
          </a:lstStyle>
          <a:p>
            <a:endParaRPr/>
          </a:p>
        </p:txBody>
      </p:sp>
      <p:sp>
        <p:nvSpPr>
          <p:cNvPr id="62" name="Google Shape;62;p126"/>
          <p:cNvSpPr txBox="1">
            <a:spLocks noGrp="1"/>
          </p:cNvSpPr>
          <p:nvPr>
            <p:ph type="body" idx="2"/>
          </p:nvPr>
        </p:nvSpPr>
        <p:spPr>
          <a:xfrm>
            <a:off x="6206987" y="1883860"/>
            <a:ext cx="2548890" cy="234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Malgun Gothic"/>
              <a:buNone/>
              <a:defRPr sz="1350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5pPr>
            <a:lvl6pPr marL="2743200" lvl="5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6pPr>
            <a:lvl7pPr marL="3200400" lvl="6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7pPr>
            <a:lvl8pPr marL="3657600" lvl="7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8pPr>
            <a:lvl9pPr marL="4114800" lvl="8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63" name="Google Shape;63;p126"/>
          <p:cNvSpPr txBox="1">
            <a:spLocks noGrp="1"/>
          </p:cNvSpPr>
          <p:nvPr>
            <p:ph type="dt" idx="10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6"/>
          <p:cNvSpPr txBox="1">
            <a:spLocks noGrp="1"/>
          </p:cNvSpPr>
          <p:nvPr>
            <p:ph type="ftr" idx="11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6"/>
          <p:cNvSpPr txBox="1">
            <a:spLocks noGrp="1"/>
          </p:cNvSpPr>
          <p:nvPr>
            <p:ph type="sldNum" idx="12"/>
          </p:nvPr>
        </p:nvSpPr>
        <p:spPr>
          <a:xfrm>
            <a:off x="6572945" y="4407310"/>
            <a:ext cx="2194560" cy="104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7"/>
          <p:cNvSpPr txBox="1">
            <a:spLocks noGrp="1"/>
          </p:cNvSpPr>
          <p:nvPr>
            <p:ph type="title"/>
          </p:nvPr>
        </p:nvSpPr>
        <p:spPr>
          <a:xfrm>
            <a:off x="486918" y="4064001"/>
            <a:ext cx="8085582" cy="459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lgun Gothic"/>
              <a:buNone/>
              <a:defRPr sz="24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998214"/>
          </a:xfrm>
          <a:prstGeom prst="rect">
            <a:avLst/>
          </a:prstGeom>
          <a:solidFill>
            <a:srgbClr val="A0BBD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Noto Sans Symbols"/>
              <a:buNone/>
              <a:defRPr sz="21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Noto Sans Symbols"/>
              <a:buNone/>
              <a:defRPr sz="1800" b="0" i="1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9" name="Google Shape;69;p127"/>
          <p:cNvSpPr txBox="1">
            <a:spLocks noGrp="1"/>
          </p:cNvSpPr>
          <p:nvPr>
            <p:ph type="body" idx="1"/>
          </p:nvPr>
        </p:nvSpPr>
        <p:spPr>
          <a:xfrm>
            <a:off x="507492" y="4432301"/>
            <a:ext cx="6922008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050"/>
              <a:buNone/>
              <a:defRPr sz="1050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750"/>
              <a:buNone/>
              <a:defRPr sz="750"/>
            </a:lvl3pPr>
            <a:lvl4pPr marL="1828800" lvl="3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4pPr>
            <a:lvl5pPr marL="2286000" lvl="4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5pPr>
            <a:lvl6pPr marL="2743200" lvl="5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6pPr>
            <a:lvl7pPr marL="3200400" lvl="6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7pPr>
            <a:lvl8pPr marL="3657600" lvl="7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8pPr>
            <a:lvl9pPr marL="4114800" lvl="8" indent="-22860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70" name="Google Shape;70;p127"/>
          <p:cNvSpPr txBox="1">
            <a:spLocks noGrp="1"/>
          </p:cNvSpPr>
          <p:nvPr>
            <p:ph type="dt" idx="10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7"/>
          <p:cNvSpPr txBox="1">
            <a:spLocks noGrp="1"/>
          </p:cNvSpPr>
          <p:nvPr>
            <p:ph type="ftr" idx="11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7"/>
          <p:cNvSpPr txBox="1">
            <a:spLocks noGrp="1"/>
          </p:cNvSpPr>
          <p:nvPr>
            <p:ph type="sldNum" idx="12"/>
          </p:nvPr>
        </p:nvSpPr>
        <p:spPr>
          <a:xfrm>
            <a:off x="6572945" y="4407310"/>
            <a:ext cx="2194560" cy="104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7"/>
          <p:cNvSpPr txBox="1">
            <a:spLocks noGrp="1"/>
          </p:cNvSpPr>
          <p:nvPr>
            <p:ph type="title"/>
          </p:nvPr>
        </p:nvSpPr>
        <p:spPr>
          <a:xfrm>
            <a:off x="492919" y="374650"/>
            <a:ext cx="8079581" cy="124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50"/>
              <a:buFont typeface="Malgun Gothic"/>
              <a:buNone/>
              <a:defRPr sz="4050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7"/>
          <p:cNvSpPr txBox="1">
            <a:spLocks noGrp="1"/>
          </p:cNvSpPr>
          <p:nvPr>
            <p:ph type="body" idx="1"/>
          </p:nvPr>
        </p:nvSpPr>
        <p:spPr>
          <a:xfrm>
            <a:off x="507492" y="1508760"/>
            <a:ext cx="8065294" cy="282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432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432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Noto Sans Symbols"/>
              <a:buChar char="▪"/>
              <a:defRPr sz="135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432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Arial"/>
              <a:buChar char=" "/>
              <a:defRPr sz="135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432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Arial"/>
              <a:buChar char=" "/>
              <a:defRPr sz="135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432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Arial"/>
              <a:buChar char=" "/>
              <a:defRPr sz="135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432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Font typeface="Arial"/>
              <a:buChar char=" "/>
              <a:defRPr sz="1350" b="0" i="0" u="none" strike="noStrike" cap="none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17"/>
          <p:cNvSpPr txBox="1">
            <a:spLocks noGrp="1"/>
          </p:cNvSpPr>
          <p:nvPr>
            <p:ph type="dt" idx="10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1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17"/>
          <p:cNvSpPr txBox="1">
            <a:spLocks noGrp="1"/>
          </p:cNvSpPr>
          <p:nvPr>
            <p:ph type="ftr" idx="11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1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17"/>
          <p:cNvSpPr txBox="1">
            <a:spLocks noGrp="1"/>
          </p:cNvSpPr>
          <p:nvPr>
            <p:ph type="sldNum" idx="12"/>
          </p:nvPr>
        </p:nvSpPr>
        <p:spPr>
          <a:xfrm>
            <a:off x="6572945" y="4407310"/>
            <a:ext cx="2194560" cy="104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25"/>
              <a:buFont typeface="Arial"/>
              <a:buNone/>
              <a:defRPr sz="7725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5" r:id="rId14"/>
    <p:sldLayoutId id="214748366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cd/E17781_01/admin.112/e18585/toc.htm" TargetMode="External"/><Relationship Id="rId2" Type="http://schemas.openxmlformats.org/officeDocument/2006/relationships/hyperlink" Target="http://www.oracle.com/technetwork/developer-tools/sql-developer/overview/index.html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tableau.com/current/pro/desktop/en-us/story_create.ht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tableau/tableau_scatter_plot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www.tutorialspoint.com/tableau/tableau_histogram.htm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www.tutorialspoint.com/tableau/tableau_bar_chart.htm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tutorialspoint.com/tableau/tableau_histogram.htm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www.tutorialspoint.com/tableau/tableau_box_plot.htm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www.tutorialspoint.com/tableau/tableau_pie_chart.htm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www.tutorialspoint.com/tableau/tableau_bubble_chart.htm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s://www.tutorialspoint.com/tableau/tableau_tree_map.htm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help.tableau.com/current/pro/desktop/en-us/qs_area_charts.htm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help.tableau.com/current/pro/desktop/en-gb/maps_howto_simple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s://www.tutorialspoint.com/tableau/tableau_dashboard.htm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openfoodfacts/world-food-facts/data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" TargetMode="External"/><Relationship Id="rId2" Type="http://schemas.openxmlformats.org/officeDocument/2006/relationships/hyperlink" Target="https://www.ibm.com/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db.apache.org/derby" TargetMode="External"/><Relationship Id="rId2" Type="http://schemas.openxmlformats.org/officeDocument/2006/relationships/hyperlink" Target="http://www.postgresql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ite.org/" TargetMode="External"/><Relationship Id="rId2" Type="http://schemas.openxmlformats.org/officeDocument/2006/relationships/hyperlink" Target="http://hsqldb.org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database/berkeley-db/index.html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technetwork/database/database-technologies/express-edition/downloads/index.html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database/database-technologies/express-edition/downloads/index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oracle.com/cd/E17781_01/install.112/e18803/toc.htm#XEINW101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>
            <a:spLocks noGrp="1"/>
          </p:cNvSpPr>
          <p:nvPr>
            <p:ph type="ctrTitle"/>
          </p:nvPr>
        </p:nvSpPr>
        <p:spPr>
          <a:xfrm>
            <a:off x="452628" y="577850"/>
            <a:ext cx="8086725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algun Gothic"/>
              <a:buNone/>
            </a:pPr>
            <a:r>
              <a:rPr lang="ko" dirty="0"/>
              <a:t>DAY </a:t>
            </a:r>
            <a:r>
              <a:rPr lang="en-US" altLang="ko" dirty="0" smtClean="0"/>
              <a:t>2</a:t>
            </a:r>
            <a:endParaRPr dirty="0"/>
          </a:p>
        </p:txBody>
      </p:sp>
      <p:sp>
        <p:nvSpPr>
          <p:cNvPr id="99" name="Google Shape;99;p1"/>
          <p:cNvSpPr txBox="1">
            <a:spLocks noGrp="1"/>
          </p:cNvSpPr>
          <p:nvPr>
            <p:ph type="subTitle" idx="1"/>
          </p:nvPr>
        </p:nvSpPr>
        <p:spPr>
          <a:xfrm>
            <a:off x="500634" y="3155157"/>
            <a:ext cx="6921151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 smtClean="0"/>
              <a:t>Tableau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88" name="Line 16"/>
          <p:cNvSpPr>
            <a:spLocks noChangeShapeType="1"/>
          </p:cNvSpPr>
          <p:nvPr/>
        </p:nvSpPr>
        <p:spPr bwMode="auto">
          <a:xfrm>
            <a:off x="6900994" y="2393961"/>
            <a:ext cx="0" cy="2416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79887" name="Line 15"/>
          <p:cNvSpPr>
            <a:spLocks noChangeShapeType="1"/>
          </p:cNvSpPr>
          <p:nvPr/>
        </p:nvSpPr>
        <p:spPr bwMode="auto">
          <a:xfrm>
            <a:off x="5365088" y="2397532"/>
            <a:ext cx="0" cy="2416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79889" name="Line 17"/>
          <p:cNvSpPr>
            <a:spLocks noChangeShapeType="1"/>
          </p:cNvSpPr>
          <p:nvPr/>
        </p:nvSpPr>
        <p:spPr bwMode="auto">
          <a:xfrm>
            <a:off x="3764888" y="2395747"/>
            <a:ext cx="0" cy="2416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79886" name="Line 14"/>
          <p:cNvSpPr>
            <a:spLocks noChangeShapeType="1"/>
          </p:cNvSpPr>
          <p:nvPr/>
        </p:nvSpPr>
        <p:spPr bwMode="auto">
          <a:xfrm>
            <a:off x="2228981" y="2399318"/>
            <a:ext cx="0" cy="2416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</a:endParaRPr>
          </a:p>
        </p:txBody>
      </p:sp>
      <p:grpSp>
        <p:nvGrpSpPr>
          <p:cNvPr id="79923" name="Group 51"/>
          <p:cNvGrpSpPr>
            <a:grpSpLocks/>
          </p:cNvGrpSpPr>
          <p:nvPr/>
        </p:nvGrpSpPr>
        <p:grpSpPr bwMode="auto">
          <a:xfrm>
            <a:off x="3027892" y="1730779"/>
            <a:ext cx="753665" cy="116681"/>
            <a:chOff x="1559" y="1243"/>
            <a:chExt cx="633" cy="98"/>
          </a:xfrm>
        </p:grpSpPr>
        <p:sp>
          <p:nvSpPr>
            <p:cNvPr id="79909" name="Line 37"/>
            <p:cNvSpPr>
              <a:spLocks noChangeShapeType="1"/>
            </p:cNvSpPr>
            <p:nvPr/>
          </p:nvSpPr>
          <p:spPr bwMode="auto">
            <a:xfrm>
              <a:off x="1559" y="1243"/>
              <a:ext cx="63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79894" name="Line 22"/>
            <p:cNvSpPr>
              <a:spLocks noChangeShapeType="1"/>
            </p:cNvSpPr>
            <p:nvPr/>
          </p:nvSpPr>
          <p:spPr bwMode="auto">
            <a:xfrm>
              <a:off x="2181" y="1247"/>
              <a:ext cx="0" cy="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79914" name="Group 42"/>
          <p:cNvGrpSpPr>
            <a:grpSpLocks/>
          </p:cNvGrpSpPr>
          <p:nvPr/>
        </p:nvGrpSpPr>
        <p:grpSpPr bwMode="auto">
          <a:xfrm>
            <a:off x="3011222" y="1077124"/>
            <a:ext cx="1098947" cy="205979"/>
            <a:chOff x="1545" y="700"/>
            <a:chExt cx="914" cy="173"/>
          </a:xfrm>
        </p:grpSpPr>
        <p:sp>
          <p:nvSpPr>
            <p:cNvPr id="79898" name="Line 26"/>
            <p:cNvSpPr>
              <a:spLocks noChangeShapeType="1"/>
            </p:cNvSpPr>
            <p:nvPr/>
          </p:nvSpPr>
          <p:spPr bwMode="auto">
            <a:xfrm flipH="1">
              <a:off x="1545" y="700"/>
              <a:ext cx="9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79899" name="Line 27"/>
            <p:cNvSpPr>
              <a:spLocks noChangeShapeType="1"/>
            </p:cNvSpPr>
            <p:nvPr/>
          </p:nvSpPr>
          <p:spPr bwMode="auto">
            <a:xfrm>
              <a:off x="1545" y="700"/>
              <a:ext cx="0" cy="1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79915" name="Group 43"/>
          <p:cNvGrpSpPr>
            <a:grpSpLocks/>
          </p:cNvGrpSpPr>
          <p:nvPr/>
        </p:nvGrpSpPr>
        <p:grpSpPr bwMode="auto">
          <a:xfrm>
            <a:off x="5061479" y="1079506"/>
            <a:ext cx="1083469" cy="207169"/>
            <a:chOff x="3267" y="705"/>
            <a:chExt cx="910" cy="174"/>
          </a:xfrm>
        </p:grpSpPr>
        <p:sp>
          <p:nvSpPr>
            <p:cNvPr id="79900" name="Line 28"/>
            <p:cNvSpPr>
              <a:spLocks noChangeShapeType="1"/>
            </p:cNvSpPr>
            <p:nvPr/>
          </p:nvSpPr>
          <p:spPr bwMode="auto">
            <a:xfrm>
              <a:off x="4177" y="706"/>
              <a:ext cx="0" cy="1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79901" name="Line 29"/>
            <p:cNvSpPr>
              <a:spLocks noChangeShapeType="1"/>
            </p:cNvSpPr>
            <p:nvPr/>
          </p:nvSpPr>
          <p:spPr bwMode="auto">
            <a:xfrm flipH="1">
              <a:off x="3267" y="705"/>
              <a:ext cx="9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2174213" y="1290247"/>
            <a:ext cx="1473480" cy="300082"/>
          </a:xfrm>
          <a:prstGeom prst="rect">
            <a:avLst/>
          </a:prstGeom>
          <a:gradFill rotWithShape="0">
            <a:gsLst>
              <a:gs pos="0">
                <a:srgbClr val="006699">
                  <a:gamma/>
                  <a:shade val="46275"/>
                  <a:invGamma/>
                </a:srgbClr>
              </a:gs>
              <a:gs pos="50000">
                <a:srgbClr val="006699"/>
              </a:gs>
              <a:gs pos="100000">
                <a:srgbClr val="006699">
                  <a:gamma/>
                  <a:shade val="46275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pPr algn="l"/>
            <a:r>
              <a:rPr lang="en-US" sz="135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Categorical Data</a:t>
            </a: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5249597" y="1290247"/>
            <a:ext cx="1521570" cy="300082"/>
          </a:xfrm>
          <a:prstGeom prst="rect">
            <a:avLst/>
          </a:prstGeom>
          <a:gradFill rotWithShape="0">
            <a:gsLst>
              <a:gs pos="0">
                <a:srgbClr val="006699">
                  <a:gamma/>
                  <a:shade val="46275"/>
                  <a:invGamma/>
                </a:srgbClr>
              </a:gs>
              <a:gs pos="50000">
                <a:srgbClr val="006699"/>
              </a:gs>
              <a:gs pos="100000">
                <a:srgbClr val="006699">
                  <a:gamma/>
                  <a:shade val="46275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pPr algn="l"/>
            <a:r>
              <a:rPr lang="en-US" sz="135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Quantitative Data</a:t>
            </a:r>
          </a:p>
        </p:txBody>
      </p:sp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1820127" y="1854604"/>
            <a:ext cx="838691" cy="507831"/>
          </a:xfrm>
          <a:prstGeom prst="rect">
            <a:avLst/>
          </a:prstGeom>
          <a:gradFill rotWithShape="0">
            <a:gsLst>
              <a:gs pos="0">
                <a:srgbClr val="003366">
                  <a:gamma/>
                  <a:shade val="46275"/>
                  <a:invGamma/>
                </a:srgbClr>
              </a:gs>
              <a:gs pos="50000">
                <a:srgbClr val="003366"/>
              </a:gs>
              <a:gs pos="100000">
                <a:srgbClr val="003366">
                  <a:gamma/>
                  <a:shade val="46275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Tabular</a:t>
            </a:r>
          </a:p>
          <a:p>
            <a:r>
              <a:rPr lang="en-US" sz="13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Displays</a:t>
            </a:r>
            <a:endParaRPr lang="en-US" sz="135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4949089" y="1854604"/>
            <a:ext cx="838691" cy="507831"/>
          </a:xfrm>
          <a:prstGeom prst="rect">
            <a:avLst/>
          </a:prstGeom>
          <a:gradFill rotWithShape="0">
            <a:gsLst>
              <a:gs pos="0">
                <a:srgbClr val="003366">
                  <a:gamma/>
                  <a:shade val="46275"/>
                  <a:invGamma/>
                </a:srgbClr>
              </a:gs>
              <a:gs pos="50000">
                <a:srgbClr val="003366"/>
              </a:gs>
              <a:gs pos="100000">
                <a:srgbClr val="003366">
                  <a:gamma/>
                  <a:shade val="46275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Tabular</a:t>
            </a:r>
          </a:p>
          <a:p>
            <a:r>
              <a:rPr lang="en-US" sz="135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Displays</a:t>
            </a:r>
          </a:p>
        </p:txBody>
      </p:sp>
      <p:sp>
        <p:nvSpPr>
          <p:cNvPr id="79880" name="Text Box 8"/>
          <p:cNvSpPr txBox="1">
            <a:spLocks noChangeArrowheads="1"/>
          </p:cNvSpPr>
          <p:nvPr/>
        </p:nvSpPr>
        <p:spPr bwMode="auto">
          <a:xfrm>
            <a:off x="3231488" y="1854604"/>
            <a:ext cx="925253" cy="507831"/>
          </a:xfrm>
          <a:prstGeom prst="rect">
            <a:avLst/>
          </a:prstGeom>
          <a:gradFill rotWithShape="0">
            <a:gsLst>
              <a:gs pos="0">
                <a:srgbClr val="0099CC">
                  <a:gamma/>
                  <a:shade val="46275"/>
                  <a:invGamma/>
                </a:srgbClr>
              </a:gs>
              <a:gs pos="50000">
                <a:srgbClr val="0099CC"/>
              </a:gs>
              <a:gs pos="100000">
                <a:srgbClr val="0099CC">
                  <a:gamma/>
                  <a:shade val="46275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pPr algn="l"/>
            <a:r>
              <a:rPr lang="en-US" sz="135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Graphical</a:t>
            </a:r>
          </a:p>
          <a:p>
            <a:pPr algn="l"/>
            <a:r>
              <a:rPr lang="en-US" sz="135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Displays</a:t>
            </a:r>
          </a:p>
        </p:txBody>
      </p:sp>
      <p:sp>
        <p:nvSpPr>
          <p:cNvPr id="79881" name="Text Box 9"/>
          <p:cNvSpPr txBox="1">
            <a:spLocks noChangeArrowheads="1"/>
          </p:cNvSpPr>
          <p:nvPr/>
        </p:nvSpPr>
        <p:spPr bwMode="auto">
          <a:xfrm>
            <a:off x="6360450" y="1854604"/>
            <a:ext cx="925253" cy="507831"/>
          </a:xfrm>
          <a:prstGeom prst="rect">
            <a:avLst/>
          </a:prstGeom>
          <a:gradFill rotWithShape="0">
            <a:gsLst>
              <a:gs pos="0">
                <a:srgbClr val="0099CC">
                  <a:gamma/>
                  <a:shade val="46275"/>
                  <a:invGamma/>
                </a:srgbClr>
              </a:gs>
              <a:gs pos="50000">
                <a:srgbClr val="0099CC"/>
              </a:gs>
              <a:gs pos="100000">
                <a:srgbClr val="0099CC">
                  <a:gamma/>
                  <a:shade val="46275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pPr algn="l"/>
            <a:r>
              <a:rPr lang="en-US" sz="135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Graphical</a:t>
            </a:r>
          </a:p>
          <a:p>
            <a:pPr algn="l"/>
            <a:r>
              <a:rPr lang="en-US" sz="135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Displays</a:t>
            </a:r>
          </a:p>
        </p:txBody>
      </p:sp>
      <p:sp>
        <p:nvSpPr>
          <p:cNvPr id="79882" name="Rectangle 10"/>
          <p:cNvSpPr>
            <a:spLocks noChangeArrowheads="1"/>
          </p:cNvSpPr>
          <p:nvPr/>
        </p:nvSpPr>
        <p:spPr bwMode="auto">
          <a:xfrm>
            <a:off x="1471744" y="2483253"/>
            <a:ext cx="1514475" cy="1647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>
              <a:buFontTx/>
              <a:buChar char="•"/>
            </a:pPr>
            <a:r>
              <a:rPr lang="en-US" sz="1200" dirty="0"/>
              <a:t> </a:t>
            </a:r>
            <a:r>
              <a:rPr lang="en-US" sz="1200" b="1" dirty="0"/>
              <a:t>Frequency</a:t>
            </a:r>
          </a:p>
          <a:p>
            <a:pPr algn="l"/>
            <a:r>
              <a:rPr lang="en-US" sz="1200" b="1" dirty="0"/>
              <a:t>     Distribution</a:t>
            </a:r>
          </a:p>
          <a:p>
            <a:pPr algn="l">
              <a:buFontTx/>
              <a:buChar char="•"/>
            </a:pPr>
            <a:r>
              <a:rPr lang="en-US" sz="1200" b="1" dirty="0"/>
              <a:t> Rel. Freq. Dist.</a:t>
            </a:r>
          </a:p>
          <a:p>
            <a:pPr algn="l">
              <a:buFontTx/>
              <a:buChar char="•"/>
            </a:pPr>
            <a:r>
              <a:rPr lang="en-US" sz="1200" b="1" dirty="0"/>
              <a:t> Percent Freq. </a:t>
            </a:r>
          </a:p>
          <a:p>
            <a:pPr algn="l"/>
            <a:r>
              <a:rPr lang="en-US" sz="1200" b="1" dirty="0"/>
              <a:t>     Distribution</a:t>
            </a:r>
          </a:p>
          <a:p>
            <a:pPr algn="l"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Crosstabulation</a:t>
            </a:r>
            <a:endParaRPr lang="en-US" sz="1200" dirty="0"/>
          </a:p>
        </p:txBody>
      </p:sp>
      <p:sp>
        <p:nvSpPr>
          <p:cNvPr id="79883" name="Rectangle 11"/>
          <p:cNvSpPr>
            <a:spLocks noChangeArrowheads="1"/>
          </p:cNvSpPr>
          <p:nvPr/>
        </p:nvSpPr>
        <p:spPr bwMode="auto">
          <a:xfrm>
            <a:off x="3181482" y="2608773"/>
            <a:ext cx="1164431" cy="14198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>
              <a:buFontTx/>
              <a:buChar char="•"/>
            </a:pPr>
            <a:r>
              <a:rPr lang="en-US" sz="1200" dirty="0"/>
              <a:t> Bar Chart</a:t>
            </a:r>
          </a:p>
          <a:p>
            <a:pPr algn="l">
              <a:buFontTx/>
              <a:buChar char="•"/>
            </a:pPr>
            <a:r>
              <a:rPr lang="en-US" sz="1200" dirty="0"/>
              <a:t> Pie Chart</a:t>
            </a:r>
          </a:p>
          <a:p>
            <a:pPr algn="l">
              <a:buFontTx/>
              <a:buChar char="•"/>
            </a:pPr>
            <a:r>
              <a:rPr lang="en-US" sz="1200" dirty="0"/>
              <a:t> Side-by-Side</a:t>
            </a:r>
          </a:p>
          <a:p>
            <a:pPr algn="l"/>
            <a:r>
              <a:rPr lang="en-US" sz="1200" dirty="0"/>
              <a:t>     Bar Chart</a:t>
            </a:r>
          </a:p>
          <a:p>
            <a:pPr marL="173831" indent="-173831">
              <a:buFont typeface="Arial" pitchFamily="34" charset="0"/>
              <a:buChar char="•"/>
            </a:pPr>
            <a:r>
              <a:rPr lang="en-US" sz="1200" dirty="0"/>
              <a:t>Stacked</a:t>
            </a:r>
          </a:p>
          <a:p>
            <a:pPr algn="l"/>
            <a:r>
              <a:rPr lang="en-US" sz="1200" dirty="0"/>
              <a:t>     Bar Chart</a:t>
            </a:r>
          </a:p>
        </p:txBody>
      </p:sp>
      <p:sp>
        <p:nvSpPr>
          <p:cNvPr id="79884" name="Rectangle 12"/>
          <p:cNvSpPr>
            <a:spLocks noChangeArrowheads="1"/>
          </p:cNvSpPr>
          <p:nvPr/>
        </p:nvSpPr>
        <p:spPr bwMode="auto">
          <a:xfrm>
            <a:off x="4586419" y="2697410"/>
            <a:ext cx="1657350" cy="19691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>
              <a:buFontTx/>
              <a:buChar char="•"/>
            </a:pPr>
            <a:r>
              <a:rPr lang="en-US" sz="1200" dirty="0"/>
              <a:t> </a:t>
            </a:r>
            <a:r>
              <a:rPr lang="en-US" sz="1200" b="1" dirty="0"/>
              <a:t>Frequency</a:t>
            </a:r>
          </a:p>
          <a:p>
            <a:pPr algn="l"/>
            <a:r>
              <a:rPr lang="en-US" sz="1200" b="1" dirty="0"/>
              <a:t>     Distribution</a:t>
            </a:r>
          </a:p>
          <a:p>
            <a:pPr algn="l">
              <a:buFontTx/>
              <a:buChar char="•"/>
            </a:pPr>
            <a:r>
              <a:rPr lang="en-US" sz="1200" dirty="0"/>
              <a:t> </a:t>
            </a:r>
            <a:r>
              <a:rPr lang="en-US" sz="1200" b="1" dirty="0"/>
              <a:t>Rel. Freq. Dist.</a:t>
            </a:r>
          </a:p>
          <a:p>
            <a:pPr algn="l">
              <a:buFontTx/>
              <a:buChar char="•"/>
            </a:pPr>
            <a:r>
              <a:rPr lang="en-US" sz="1200" dirty="0"/>
              <a:t> </a:t>
            </a:r>
            <a:r>
              <a:rPr lang="en-US" sz="1200" b="1" dirty="0"/>
              <a:t>% Freq. Dist.</a:t>
            </a:r>
          </a:p>
          <a:p>
            <a:pPr algn="l">
              <a:buFontTx/>
              <a:buChar char="•"/>
            </a:pPr>
            <a:r>
              <a:rPr lang="en-US" sz="1200" dirty="0"/>
              <a:t> </a:t>
            </a:r>
            <a:r>
              <a:rPr lang="en-US" sz="1200" b="1" dirty="0"/>
              <a:t>Cum. Freq. Dist.</a:t>
            </a:r>
          </a:p>
          <a:p>
            <a:pPr algn="l">
              <a:buFontTx/>
              <a:buChar char="•"/>
            </a:pPr>
            <a:r>
              <a:rPr lang="en-US" sz="1200" b="1" dirty="0"/>
              <a:t> Cum. Rel. Freq.</a:t>
            </a:r>
          </a:p>
          <a:p>
            <a:pPr algn="l"/>
            <a:r>
              <a:rPr lang="en-US" sz="1200" b="1" dirty="0"/>
              <a:t>     Distribution</a:t>
            </a:r>
          </a:p>
          <a:p>
            <a:pPr algn="l">
              <a:buFontTx/>
              <a:buChar char="•"/>
            </a:pPr>
            <a:r>
              <a:rPr lang="en-US" sz="1200" b="1" dirty="0"/>
              <a:t> Cum. % Freq.</a:t>
            </a:r>
          </a:p>
          <a:p>
            <a:pPr algn="l"/>
            <a:r>
              <a:rPr lang="en-US" sz="1200" dirty="0"/>
              <a:t>     </a:t>
            </a:r>
            <a:r>
              <a:rPr lang="en-US" sz="1200" b="1" dirty="0"/>
              <a:t>Distribution </a:t>
            </a:r>
          </a:p>
          <a:p>
            <a:pPr algn="l"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Crosstabulation</a:t>
            </a:r>
            <a:endParaRPr lang="en-US" sz="1200" dirty="0"/>
          </a:p>
        </p:txBody>
      </p:sp>
      <p:sp>
        <p:nvSpPr>
          <p:cNvPr id="79885" name="Rectangle 13"/>
          <p:cNvSpPr>
            <a:spLocks noChangeArrowheads="1"/>
          </p:cNvSpPr>
          <p:nvPr/>
        </p:nvSpPr>
        <p:spPr bwMode="auto">
          <a:xfrm>
            <a:off x="6267582" y="2440733"/>
            <a:ext cx="1354931" cy="17478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>
              <a:buFontTx/>
              <a:buChar char="•"/>
            </a:pPr>
            <a:r>
              <a:rPr lang="en-US" sz="1200" dirty="0"/>
              <a:t> Dot Plot</a:t>
            </a:r>
          </a:p>
          <a:p>
            <a:pPr algn="l">
              <a:buFontTx/>
              <a:buChar char="•"/>
            </a:pPr>
            <a:r>
              <a:rPr lang="en-US" sz="1200" dirty="0"/>
              <a:t> </a:t>
            </a:r>
            <a:r>
              <a:rPr lang="en-US" sz="1200" b="1" dirty="0"/>
              <a:t>Histogram</a:t>
            </a:r>
          </a:p>
          <a:p>
            <a:pPr algn="l">
              <a:buFontTx/>
              <a:buChar char="•"/>
            </a:pPr>
            <a:r>
              <a:rPr lang="en-US" sz="1200" dirty="0"/>
              <a:t> Stem-and-</a:t>
            </a:r>
          </a:p>
          <a:p>
            <a:pPr algn="l"/>
            <a:r>
              <a:rPr lang="en-US" sz="1200" dirty="0"/>
              <a:t>     Leaf Display</a:t>
            </a:r>
          </a:p>
          <a:p>
            <a:pPr algn="l">
              <a:buFontTx/>
              <a:buChar char="•"/>
            </a:pPr>
            <a:r>
              <a:rPr lang="en-US" sz="1200" dirty="0"/>
              <a:t> </a:t>
            </a:r>
            <a:r>
              <a:rPr lang="en-US" sz="1200" b="1" dirty="0"/>
              <a:t>Scatter</a:t>
            </a:r>
          </a:p>
          <a:p>
            <a:pPr algn="l"/>
            <a:r>
              <a:rPr lang="en-US" sz="1200" b="1" dirty="0"/>
              <a:t>     Diagram</a:t>
            </a:r>
          </a:p>
        </p:txBody>
      </p:sp>
      <p:grpSp>
        <p:nvGrpSpPr>
          <p:cNvPr id="79919" name="Group 47"/>
          <p:cNvGrpSpPr>
            <a:grpSpLocks/>
          </p:cNvGrpSpPr>
          <p:nvPr/>
        </p:nvGrpSpPr>
        <p:grpSpPr bwMode="auto">
          <a:xfrm>
            <a:off x="5348419" y="1620050"/>
            <a:ext cx="803672" cy="226219"/>
            <a:chOff x="3508" y="1153"/>
            <a:chExt cx="675" cy="190"/>
          </a:xfrm>
        </p:grpSpPr>
        <p:sp>
          <p:nvSpPr>
            <p:cNvPr id="79891" name="Line 19"/>
            <p:cNvSpPr>
              <a:spLocks noChangeShapeType="1"/>
            </p:cNvSpPr>
            <p:nvPr/>
          </p:nvSpPr>
          <p:spPr bwMode="auto">
            <a:xfrm flipV="1">
              <a:off x="3508" y="1241"/>
              <a:ext cx="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79893" name="Line 21"/>
            <p:cNvSpPr>
              <a:spLocks noChangeShapeType="1"/>
            </p:cNvSpPr>
            <p:nvPr/>
          </p:nvSpPr>
          <p:spPr bwMode="auto">
            <a:xfrm>
              <a:off x="4177" y="1153"/>
              <a:ext cx="2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79896" name="Line 24"/>
            <p:cNvSpPr>
              <a:spLocks noChangeShapeType="1"/>
            </p:cNvSpPr>
            <p:nvPr/>
          </p:nvSpPr>
          <p:spPr bwMode="auto">
            <a:xfrm>
              <a:off x="3511" y="1241"/>
              <a:ext cx="2" cy="1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79907" name="Oval 35"/>
          <p:cNvSpPr>
            <a:spLocks noChangeArrowheads="1"/>
          </p:cNvSpPr>
          <p:nvPr/>
        </p:nvSpPr>
        <p:spPr bwMode="auto">
          <a:xfrm>
            <a:off x="4114931" y="893768"/>
            <a:ext cx="942975" cy="371475"/>
          </a:xfrm>
          <a:prstGeom prst="ellipse">
            <a:avLst/>
          </a:prstGeom>
          <a:gradFill rotWithShape="0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/>
            <a:r>
              <a:rPr lang="en-US" sz="135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</a:p>
        </p:txBody>
      </p:sp>
      <p:grpSp>
        <p:nvGrpSpPr>
          <p:cNvPr id="79916" name="Group 44"/>
          <p:cNvGrpSpPr>
            <a:grpSpLocks/>
          </p:cNvGrpSpPr>
          <p:nvPr/>
        </p:nvGrpSpPr>
        <p:grpSpPr bwMode="auto">
          <a:xfrm>
            <a:off x="2215885" y="1631956"/>
            <a:ext cx="810815" cy="211931"/>
            <a:chOff x="877" y="1163"/>
            <a:chExt cx="681" cy="178"/>
          </a:xfrm>
        </p:grpSpPr>
        <p:sp>
          <p:nvSpPr>
            <p:cNvPr id="79890" name="Line 18"/>
            <p:cNvSpPr>
              <a:spLocks noChangeShapeType="1"/>
            </p:cNvSpPr>
            <p:nvPr/>
          </p:nvSpPr>
          <p:spPr bwMode="auto">
            <a:xfrm>
              <a:off x="877" y="1246"/>
              <a:ext cx="68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79892" name="Line 20"/>
            <p:cNvSpPr>
              <a:spLocks noChangeShapeType="1"/>
            </p:cNvSpPr>
            <p:nvPr/>
          </p:nvSpPr>
          <p:spPr bwMode="auto">
            <a:xfrm>
              <a:off x="1554" y="1163"/>
              <a:ext cx="0" cy="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79895" name="Line 23"/>
            <p:cNvSpPr>
              <a:spLocks noChangeShapeType="1"/>
            </p:cNvSpPr>
            <p:nvPr/>
          </p:nvSpPr>
          <p:spPr bwMode="auto">
            <a:xfrm flipH="1">
              <a:off x="881" y="1249"/>
              <a:ext cx="0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79922" name="Group 50"/>
          <p:cNvGrpSpPr>
            <a:grpSpLocks/>
          </p:cNvGrpSpPr>
          <p:nvPr/>
        </p:nvGrpSpPr>
        <p:grpSpPr bwMode="auto">
          <a:xfrm>
            <a:off x="6148519" y="1723635"/>
            <a:ext cx="752475" cy="125015"/>
            <a:chOff x="4180" y="1240"/>
            <a:chExt cx="632" cy="105"/>
          </a:xfrm>
        </p:grpSpPr>
        <p:sp>
          <p:nvSpPr>
            <p:cNvPr id="79912" name="Line 40"/>
            <p:cNvSpPr>
              <a:spLocks noChangeShapeType="1"/>
            </p:cNvSpPr>
            <p:nvPr/>
          </p:nvSpPr>
          <p:spPr bwMode="auto">
            <a:xfrm>
              <a:off x="4180" y="1240"/>
              <a:ext cx="632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79897" name="Line 25"/>
            <p:cNvSpPr>
              <a:spLocks noChangeShapeType="1"/>
            </p:cNvSpPr>
            <p:nvPr/>
          </p:nvSpPr>
          <p:spPr bwMode="auto">
            <a:xfrm>
              <a:off x="4807" y="1245"/>
              <a:ext cx="2" cy="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40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 </a:t>
            </a:r>
            <a:r>
              <a:rPr lang="en-US" altLang="ko-KR" dirty="0" smtClean="0"/>
              <a:t>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 SQL Developer</a:t>
            </a:r>
          </a:p>
          <a:p>
            <a:pPr lvl="1"/>
            <a:r>
              <a:rPr lang="en-US" dirty="0"/>
              <a:t>File -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www.oracle.com/technetwork/developer-tools/sql-developer/overview/index.html</a:t>
            </a:r>
            <a:endParaRPr lang="en-US" dirty="0" smtClean="0"/>
          </a:p>
          <a:p>
            <a:pPr lvl="1"/>
            <a:r>
              <a:rPr lang="en-US" dirty="0" smtClean="0"/>
              <a:t>Instructions -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docs.oracle.com/cd/E17781_01/admin.112/e18585/toc.htm</a:t>
            </a:r>
            <a:endParaRPr lang="en-US" dirty="0" smtClean="0"/>
          </a:p>
          <a:p>
            <a:pPr lvl="2"/>
            <a:r>
              <a:rPr lang="en-US" dirty="0" smtClean="0"/>
              <a:t>#1 for user interface</a:t>
            </a:r>
          </a:p>
          <a:p>
            <a:pPr lvl="2"/>
            <a:r>
              <a:rPr lang="en-US" dirty="0" smtClean="0"/>
              <a:t>#3 for installation</a:t>
            </a:r>
          </a:p>
          <a:p>
            <a:pPr lvl="2"/>
            <a:r>
              <a:rPr lang="en-US" dirty="0" smtClean="0"/>
              <a:t>#4.1 for database connection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04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Exercise #2</a:t>
            </a:r>
            <a:br>
              <a:rPr lang="en-US" altLang="ko-KR" dirty="0" smtClean="0"/>
            </a:br>
            <a:r>
              <a:rPr lang="en-US" altLang="ko-KR" dirty="0" smtClean="0"/>
              <a:t>Foothills Construction Company Example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altLang="ko-KR" dirty="0" smtClean="0"/>
              <a:t>The Foothills Construction Company needs a relational database developed to track project details according to project name, hours assigned and charges per hour for each job description.  From a list of entity classes (and their primary keys) and a list of integrity constraints, develop a database for Foothills Construction Company.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171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ER Diagram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175" y="1587500"/>
            <a:ext cx="8058150" cy="2667000"/>
          </a:xfrm>
        </p:spPr>
      </p:pic>
    </p:spTree>
    <p:extLst>
      <p:ext uri="{BB962C8B-B14F-4D97-AF65-F5344CB8AC3E}">
        <p14:creationId xmlns:p14="http://schemas.microsoft.com/office/powerpoint/2010/main" val="108702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Job Table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818" y="2087189"/>
            <a:ext cx="7486216" cy="1735003"/>
          </a:xfrm>
        </p:spPr>
      </p:pic>
    </p:spTree>
    <p:extLst>
      <p:ext uri="{BB962C8B-B14F-4D97-AF65-F5344CB8AC3E}">
        <p14:creationId xmlns:p14="http://schemas.microsoft.com/office/powerpoint/2010/main" val="141013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Employee Table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698" y="2025325"/>
            <a:ext cx="7030681" cy="199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7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 Table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998" y="2050899"/>
            <a:ext cx="6892389" cy="229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9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Table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00" y="2082617"/>
            <a:ext cx="6865357" cy="11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8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for Report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363" y="2105275"/>
            <a:ext cx="7915275" cy="18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Mining Tools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464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Data-Mining Tools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149646" y="1733391"/>
            <a:ext cx="7915931" cy="2727383"/>
          </a:xfrm>
        </p:spPr>
        <p:txBody>
          <a:bodyPr>
            <a:normAutofit/>
          </a:bodyPr>
          <a:lstStyle/>
          <a:p>
            <a:r>
              <a:rPr lang="en-US" altLang="en-US" sz="2100" dirty="0"/>
              <a:t>Software tools you use in a data warehouse environment</a:t>
            </a:r>
          </a:p>
          <a:p>
            <a:pPr lvl="1"/>
            <a:r>
              <a:rPr lang="en-US" altLang="en-US" dirty="0"/>
              <a:t>Query-and-reporting tools</a:t>
            </a:r>
          </a:p>
          <a:p>
            <a:pPr lvl="1"/>
            <a:r>
              <a:rPr lang="en-US" altLang="en-US" dirty="0"/>
              <a:t>Artificial intelligence</a:t>
            </a:r>
          </a:p>
          <a:p>
            <a:pPr lvl="1"/>
            <a:r>
              <a:rPr lang="en-US" altLang="en-US" dirty="0"/>
              <a:t>Multidimensional analysis tools</a:t>
            </a:r>
          </a:p>
          <a:p>
            <a:pPr lvl="1"/>
            <a:r>
              <a:rPr lang="en-US" altLang="en-US" dirty="0"/>
              <a:t>Digital dashboards</a:t>
            </a:r>
          </a:p>
          <a:p>
            <a:pPr lvl="1"/>
            <a:r>
              <a:rPr lang="en-US" altLang="en-US" dirty="0"/>
              <a:t>Statistical tools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373" y="2423832"/>
            <a:ext cx="44577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02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88" name="Line 16"/>
          <p:cNvSpPr>
            <a:spLocks noChangeShapeType="1"/>
          </p:cNvSpPr>
          <p:nvPr/>
        </p:nvSpPr>
        <p:spPr bwMode="auto">
          <a:xfrm>
            <a:off x="6900994" y="2393961"/>
            <a:ext cx="0" cy="2416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9887" name="Line 15"/>
          <p:cNvSpPr>
            <a:spLocks noChangeShapeType="1"/>
          </p:cNvSpPr>
          <p:nvPr/>
        </p:nvSpPr>
        <p:spPr bwMode="auto">
          <a:xfrm>
            <a:off x="5365088" y="2397532"/>
            <a:ext cx="0" cy="2416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9889" name="Line 17"/>
          <p:cNvSpPr>
            <a:spLocks noChangeShapeType="1"/>
          </p:cNvSpPr>
          <p:nvPr/>
        </p:nvSpPr>
        <p:spPr bwMode="auto">
          <a:xfrm>
            <a:off x="3764888" y="2395747"/>
            <a:ext cx="0" cy="2416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9886" name="Line 14"/>
          <p:cNvSpPr>
            <a:spLocks noChangeShapeType="1"/>
          </p:cNvSpPr>
          <p:nvPr/>
        </p:nvSpPr>
        <p:spPr bwMode="auto">
          <a:xfrm>
            <a:off x="2228981" y="2399318"/>
            <a:ext cx="0" cy="2416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 anchor="ctr"/>
          <a:lstStyle/>
          <a:p>
            <a:endParaRPr lang="en-US" sz="135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79923" name="Group 51"/>
          <p:cNvGrpSpPr>
            <a:grpSpLocks/>
          </p:cNvGrpSpPr>
          <p:nvPr/>
        </p:nvGrpSpPr>
        <p:grpSpPr bwMode="auto">
          <a:xfrm>
            <a:off x="3027892" y="1730779"/>
            <a:ext cx="753665" cy="116681"/>
            <a:chOff x="1559" y="1243"/>
            <a:chExt cx="633" cy="98"/>
          </a:xfrm>
        </p:grpSpPr>
        <p:sp>
          <p:nvSpPr>
            <p:cNvPr id="79909" name="Line 37"/>
            <p:cNvSpPr>
              <a:spLocks noChangeShapeType="1"/>
            </p:cNvSpPr>
            <p:nvPr/>
          </p:nvSpPr>
          <p:spPr bwMode="auto">
            <a:xfrm>
              <a:off x="1559" y="1243"/>
              <a:ext cx="63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79894" name="Line 22"/>
            <p:cNvSpPr>
              <a:spLocks noChangeShapeType="1"/>
            </p:cNvSpPr>
            <p:nvPr/>
          </p:nvSpPr>
          <p:spPr bwMode="auto">
            <a:xfrm>
              <a:off x="2181" y="1247"/>
              <a:ext cx="0" cy="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79914" name="Group 42"/>
          <p:cNvGrpSpPr>
            <a:grpSpLocks/>
          </p:cNvGrpSpPr>
          <p:nvPr/>
        </p:nvGrpSpPr>
        <p:grpSpPr bwMode="auto">
          <a:xfrm>
            <a:off x="3011222" y="1077124"/>
            <a:ext cx="1098947" cy="205979"/>
            <a:chOff x="1545" y="700"/>
            <a:chExt cx="914" cy="173"/>
          </a:xfrm>
        </p:grpSpPr>
        <p:sp>
          <p:nvSpPr>
            <p:cNvPr id="79898" name="Line 26"/>
            <p:cNvSpPr>
              <a:spLocks noChangeShapeType="1"/>
            </p:cNvSpPr>
            <p:nvPr/>
          </p:nvSpPr>
          <p:spPr bwMode="auto">
            <a:xfrm flipH="1">
              <a:off x="1545" y="700"/>
              <a:ext cx="9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79899" name="Line 27"/>
            <p:cNvSpPr>
              <a:spLocks noChangeShapeType="1"/>
            </p:cNvSpPr>
            <p:nvPr/>
          </p:nvSpPr>
          <p:spPr bwMode="auto">
            <a:xfrm>
              <a:off x="1545" y="700"/>
              <a:ext cx="0" cy="1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79915" name="Group 43"/>
          <p:cNvGrpSpPr>
            <a:grpSpLocks/>
          </p:cNvGrpSpPr>
          <p:nvPr/>
        </p:nvGrpSpPr>
        <p:grpSpPr bwMode="auto">
          <a:xfrm>
            <a:off x="5061479" y="1079506"/>
            <a:ext cx="1083469" cy="207169"/>
            <a:chOff x="3267" y="705"/>
            <a:chExt cx="910" cy="174"/>
          </a:xfrm>
        </p:grpSpPr>
        <p:sp>
          <p:nvSpPr>
            <p:cNvPr id="79900" name="Line 28"/>
            <p:cNvSpPr>
              <a:spLocks noChangeShapeType="1"/>
            </p:cNvSpPr>
            <p:nvPr/>
          </p:nvSpPr>
          <p:spPr bwMode="auto">
            <a:xfrm>
              <a:off x="4177" y="706"/>
              <a:ext cx="0" cy="1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79901" name="Line 29"/>
            <p:cNvSpPr>
              <a:spLocks noChangeShapeType="1"/>
            </p:cNvSpPr>
            <p:nvPr/>
          </p:nvSpPr>
          <p:spPr bwMode="auto">
            <a:xfrm flipH="1">
              <a:off x="3267" y="705"/>
              <a:ext cx="90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2174213" y="1290247"/>
            <a:ext cx="1040670" cy="253916"/>
          </a:xfrm>
          <a:prstGeom prst="rect">
            <a:avLst/>
          </a:prstGeom>
          <a:gradFill rotWithShape="0">
            <a:gsLst>
              <a:gs pos="0">
                <a:srgbClr val="006699">
                  <a:gamma/>
                  <a:shade val="46275"/>
                  <a:invGamma/>
                </a:srgbClr>
              </a:gs>
              <a:gs pos="50000">
                <a:srgbClr val="006699"/>
              </a:gs>
              <a:gs pos="100000">
                <a:srgbClr val="006699">
                  <a:gamma/>
                  <a:shade val="46275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pPr algn="l"/>
            <a:r>
              <a:rPr lang="ko-KR" altLang="en-US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rPr>
              <a:t>범주형 데이터</a:t>
            </a:r>
            <a:endParaRPr lang="en-US" sz="135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5249598" y="1290247"/>
            <a:ext cx="1040670" cy="253916"/>
          </a:xfrm>
          <a:prstGeom prst="rect">
            <a:avLst/>
          </a:prstGeom>
          <a:gradFill rotWithShape="0">
            <a:gsLst>
              <a:gs pos="0">
                <a:srgbClr val="006699">
                  <a:gamma/>
                  <a:shade val="46275"/>
                  <a:invGamma/>
                </a:srgbClr>
              </a:gs>
              <a:gs pos="50000">
                <a:srgbClr val="006699"/>
              </a:gs>
              <a:gs pos="100000">
                <a:srgbClr val="006699">
                  <a:gamma/>
                  <a:shade val="46275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pPr algn="l"/>
            <a:r>
              <a:rPr lang="ko-KR" altLang="en-US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rPr>
              <a:t>계량형 데이터</a:t>
            </a:r>
            <a:endParaRPr lang="en-US" sz="135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1820127" y="1854603"/>
            <a:ext cx="704039" cy="300082"/>
          </a:xfrm>
          <a:prstGeom prst="rect">
            <a:avLst/>
          </a:prstGeom>
          <a:gradFill rotWithShape="0">
            <a:gsLst>
              <a:gs pos="0">
                <a:srgbClr val="003366">
                  <a:gamma/>
                  <a:shade val="46275"/>
                  <a:invGamma/>
                </a:srgbClr>
              </a:gs>
              <a:gs pos="50000">
                <a:srgbClr val="003366"/>
              </a:gs>
              <a:gs pos="100000">
                <a:srgbClr val="003366">
                  <a:gamma/>
                  <a:shade val="46275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rPr>
              <a:t>테이블</a:t>
            </a:r>
            <a:endParaRPr lang="en-US" sz="135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4949089" y="1854603"/>
            <a:ext cx="704039" cy="300082"/>
          </a:xfrm>
          <a:prstGeom prst="rect">
            <a:avLst/>
          </a:prstGeom>
          <a:gradFill rotWithShape="0">
            <a:gsLst>
              <a:gs pos="0">
                <a:srgbClr val="003366">
                  <a:gamma/>
                  <a:shade val="46275"/>
                  <a:invGamma/>
                </a:srgbClr>
              </a:gs>
              <a:gs pos="50000">
                <a:srgbClr val="003366"/>
              </a:gs>
              <a:gs pos="100000">
                <a:srgbClr val="003366">
                  <a:gamma/>
                  <a:shade val="46275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rPr>
              <a:t>테이블</a:t>
            </a:r>
            <a:endParaRPr lang="en-US" sz="135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9880" name="Text Box 8"/>
          <p:cNvSpPr txBox="1">
            <a:spLocks noChangeArrowheads="1"/>
          </p:cNvSpPr>
          <p:nvPr/>
        </p:nvSpPr>
        <p:spPr bwMode="auto">
          <a:xfrm>
            <a:off x="3231488" y="1854603"/>
            <a:ext cx="704039" cy="300082"/>
          </a:xfrm>
          <a:prstGeom prst="rect">
            <a:avLst/>
          </a:prstGeom>
          <a:gradFill rotWithShape="0">
            <a:gsLst>
              <a:gs pos="0">
                <a:srgbClr val="0099CC">
                  <a:gamma/>
                  <a:shade val="46275"/>
                  <a:invGamma/>
                </a:srgbClr>
              </a:gs>
              <a:gs pos="50000">
                <a:srgbClr val="0099CC"/>
              </a:gs>
              <a:gs pos="100000">
                <a:srgbClr val="0099CC">
                  <a:gamma/>
                  <a:shade val="46275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pPr algn="l"/>
            <a:r>
              <a:rPr lang="ko-KR" altLang="en-US" sz="135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rPr>
              <a:t>그래프</a:t>
            </a:r>
            <a:endParaRPr lang="en-US" sz="135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9881" name="Text Box 9"/>
          <p:cNvSpPr txBox="1">
            <a:spLocks noChangeArrowheads="1"/>
          </p:cNvSpPr>
          <p:nvPr/>
        </p:nvSpPr>
        <p:spPr bwMode="auto">
          <a:xfrm>
            <a:off x="6360451" y="1854603"/>
            <a:ext cx="704039" cy="300082"/>
          </a:xfrm>
          <a:prstGeom prst="rect">
            <a:avLst/>
          </a:prstGeom>
          <a:gradFill rotWithShape="0">
            <a:gsLst>
              <a:gs pos="0">
                <a:srgbClr val="0099CC">
                  <a:gamma/>
                  <a:shade val="46275"/>
                  <a:invGamma/>
                </a:srgbClr>
              </a:gs>
              <a:gs pos="50000">
                <a:srgbClr val="0099CC"/>
              </a:gs>
              <a:gs pos="100000">
                <a:srgbClr val="0099CC">
                  <a:gamma/>
                  <a:shade val="46275"/>
                  <a:invGamma/>
                </a:srgbClr>
              </a:gs>
            </a:gsLst>
            <a:lin ang="5400000" scaled="1"/>
          </a:gradFill>
          <a:ln w="12700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pPr algn="l"/>
            <a:r>
              <a:rPr lang="ko-KR" altLang="en-US" sz="135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</a:rPr>
              <a:t>그래프</a:t>
            </a:r>
            <a:endParaRPr lang="en-US" sz="135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9882" name="Rectangle 10"/>
          <p:cNvSpPr>
            <a:spLocks noChangeArrowheads="1"/>
          </p:cNvSpPr>
          <p:nvPr/>
        </p:nvSpPr>
        <p:spPr bwMode="auto">
          <a:xfrm>
            <a:off x="1471744" y="2483253"/>
            <a:ext cx="1514475" cy="1647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b="1" dirty="0"/>
              <a:t>Frequency</a:t>
            </a:r>
          </a:p>
          <a:p>
            <a:r>
              <a:rPr lang="en-US" sz="1200" b="1" dirty="0"/>
              <a:t>     Distribution</a:t>
            </a:r>
          </a:p>
          <a:p>
            <a:pPr>
              <a:buFontTx/>
              <a:buChar char="•"/>
            </a:pPr>
            <a:r>
              <a:rPr lang="en-US" sz="1200" b="1" dirty="0"/>
              <a:t> Rel. Freq. Dist.</a:t>
            </a:r>
          </a:p>
          <a:p>
            <a:pPr>
              <a:buFontTx/>
              <a:buChar char="•"/>
            </a:pPr>
            <a:r>
              <a:rPr lang="en-US" sz="1200" b="1" dirty="0"/>
              <a:t> Percent Freq. </a:t>
            </a:r>
          </a:p>
          <a:p>
            <a:r>
              <a:rPr lang="en-US" sz="1200" b="1" dirty="0"/>
              <a:t>     Distribution</a:t>
            </a:r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Crosstabulation</a:t>
            </a:r>
            <a:endParaRPr lang="en-US" sz="1200" dirty="0"/>
          </a:p>
        </p:txBody>
      </p:sp>
      <p:sp>
        <p:nvSpPr>
          <p:cNvPr id="79883" name="Rectangle 11"/>
          <p:cNvSpPr>
            <a:spLocks noChangeArrowheads="1"/>
          </p:cNvSpPr>
          <p:nvPr/>
        </p:nvSpPr>
        <p:spPr bwMode="auto">
          <a:xfrm>
            <a:off x="3181482" y="2608773"/>
            <a:ext cx="1164431" cy="14198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>
              <a:buFontTx/>
              <a:buChar char="•"/>
            </a:pPr>
            <a:r>
              <a:rPr lang="en-US" sz="1200" dirty="0"/>
              <a:t> Bar Chart</a:t>
            </a:r>
          </a:p>
          <a:p>
            <a:pPr algn="l">
              <a:buFontTx/>
              <a:buChar char="•"/>
            </a:pPr>
            <a:r>
              <a:rPr lang="en-US" sz="1200" dirty="0"/>
              <a:t> Pie Chart</a:t>
            </a:r>
          </a:p>
          <a:p>
            <a:pPr algn="l">
              <a:buFontTx/>
              <a:buChar char="•"/>
            </a:pPr>
            <a:r>
              <a:rPr lang="en-US" sz="1200" dirty="0"/>
              <a:t> Side-by-Side</a:t>
            </a:r>
          </a:p>
          <a:p>
            <a:pPr algn="l"/>
            <a:r>
              <a:rPr lang="en-US" sz="1200" dirty="0"/>
              <a:t>     Bar Chart</a:t>
            </a:r>
          </a:p>
          <a:p>
            <a:pPr marL="173831" indent="-173831">
              <a:buFont typeface="Arial" pitchFamily="34" charset="0"/>
              <a:buChar char="•"/>
            </a:pPr>
            <a:r>
              <a:rPr lang="en-US" sz="1200" dirty="0"/>
              <a:t>Stacked</a:t>
            </a:r>
          </a:p>
          <a:p>
            <a:pPr algn="l"/>
            <a:r>
              <a:rPr lang="en-US" sz="1200" dirty="0"/>
              <a:t>     Bar Chart</a:t>
            </a:r>
          </a:p>
        </p:txBody>
      </p:sp>
      <p:sp>
        <p:nvSpPr>
          <p:cNvPr id="79884" name="Rectangle 12"/>
          <p:cNvSpPr>
            <a:spLocks noChangeArrowheads="1"/>
          </p:cNvSpPr>
          <p:nvPr/>
        </p:nvSpPr>
        <p:spPr bwMode="auto">
          <a:xfrm>
            <a:off x="4586419" y="2697410"/>
            <a:ext cx="1657350" cy="19691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>
              <a:buFontTx/>
              <a:buChar char="•"/>
            </a:pPr>
            <a:r>
              <a:rPr lang="en-US" sz="1200" dirty="0"/>
              <a:t> </a:t>
            </a:r>
            <a:r>
              <a:rPr lang="en-US" sz="1200" b="1" dirty="0"/>
              <a:t>Frequency</a:t>
            </a:r>
          </a:p>
          <a:p>
            <a:pPr algn="l"/>
            <a:r>
              <a:rPr lang="en-US" sz="1200" b="1" dirty="0"/>
              <a:t>     Distribution</a:t>
            </a:r>
          </a:p>
          <a:p>
            <a:pPr algn="l">
              <a:buFontTx/>
              <a:buChar char="•"/>
            </a:pPr>
            <a:r>
              <a:rPr lang="en-US" sz="1200" dirty="0"/>
              <a:t> </a:t>
            </a:r>
            <a:r>
              <a:rPr lang="en-US" sz="1200" b="1" dirty="0"/>
              <a:t>Rel. Freq. Dist.</a:t>
            </a:r>
          </a:p>
          <a:p>
            <a:pPr algn="l">
              <a:buFontTx/>
              <a:buChar char="•"/>
            </a:pPr>
            <a:r>
              <a:rPr lang="en-US" sz="1200" dirty="0"/>
              <a:t> </a:t>
            </a:r>
            <a:r>
              <a:rPr lang="en-US" sz="1200" b="1" dirty="0"/>
              <a:t>% Freq. Dist.</a:t>
            </a:r>
          </a:p>
          <a:p>
            <a:pPr algn="l">
              <a:buFontTx/>
              <a:buChar char="•"/>
            </a:pPr>
            <a:r>
              <a:rPr lang="en-US" sz="1200" dirty="0"/>
              <a:t> </a:t>
            </a:r>
            <a:r>
              <a:rPr lang="en-US" sz="1200" b="1" dirty="0"/>
              <a:t>Cum. Freq. Dist.</a:t>
            </a:r>
          </a:p>
          <a:p>
            <a:pPr algn="l">
              <a:buFontTx/>
              <a:buChar char="•"/>
            </a:pPr>
            <a:r>
              <a:rPr lang="en-US" sz="1200" b="1" dirty="0"/>
              <a:t> Cum. Rel. Freq.</a:t>
            </a:r>
          </a:p>
          <a:p>
            <a:pPr algn="l"/>
            <a:r>
              <a:rPr lang="en-US" sz="1200" b="1" dirty="0"/>
              <a:t>     Distribution</a:t>
            </a:r>
          </a:p>
          <a:p>
            <a:pPr algn="l">
              <a:buFontTx/>
              <a:buChar char="•"/>
            </a:pPr>
            <a:r>
              <a:rPr lang="en-US" sz="1200" b="1" dirty="0"/>
              <a:t> Cum. % Freq.</a:t>
            </a:r>
          </a:p>
          <a:p>
            <a:pPr algn="l"/>
            <a:r>
              <a:rPr lang="en-US" sz="1200" dirty="0"/>
              <a:t>     </a:t>
            </a:r>
            <a:r>
              <a:rPr lang="en-US" sz="1200" b="1" dirty="0"/>
              <a:t>Distribution </a:t>
            </a:r>
          </a:p>
          <a:p>
            <a:pPr algn="l"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Crosstabulation</a:t>
            </a:r>
            <a:endParaRPr lang="en-US" sz="1200" dirty="0"/>
          </a:p>
        </p:txBody>
      </p:sp>
      <p:sp>
        <p:nvSpPr>
          <p:cNvPr id="79885" name="Rectangle 13"/>
          <p:cNvSpPr>
            <a:spLocks noChangeArrowheads="1"/>
          </p:cNvSpPr>
          <p:nvPr/>
        </p:nvSpPr>
        <p:spPr bwMode="auto">
          <a:xfrm>
            <a:off x="6267582" y="2440733"/>
            <a:ext cx="1354931" cy="17478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>
              <a:buFontTx/>
              <a:buChar char="•"/>
            </a:pPr>
            <a:r>
              <a:rPr lang="en-US" sz="1200" dirty="0"/>
              <a:t> Dot Plot</a:t>
            </a:r>
          </a:p>
          <a:p>
            <a:pPr algn="l">
              <a:buFontTx/>
              <a:buChar char="•"/>
            </a:pPr>
            <a:r>
              <a:rPr lang="en-US" sz="1200" dirty="0"/>
              <a:t> </a:t>
            </a:r>
            <a:r>
              <a:rPr lang="en-US" sz="1200" b="1" dirty="0"/>
              <a:t>Histogram</a:t>
            </a:r>
          </a:p>
          <a:p>
            <a:pPr algn="l">
              <a:buFontTx/>
              <a:buChar char="•"/>
            </a:pPr>
            <a:r>
              <a:rPr lang="en-US" sz="1200" dirty="0"/>
              <a:t> Stem-and-</a:t>
            </a:r>
          </a:p>
          <a:p>
            <a:pPr algn="l"/>
            <a:r>
              <a:rPr lang="en-US" sz="1200" dirty="0"/>
              <a:t>     Leaf Display</a:t>
            </a:r>
          </a:p>
          <a:p>
            <a:pPr algn="l">
              <a:buFontTx/>
              <a:buChar char="•"/>
            </a:pPr>
            <a:r>
              <a:rPr lang="en-US" sz="1200" dirty="0"/>
              <a:t> </a:t>
            </a:r>
            <a:r>
              <a:rPr lang="en-US" sz="1200" b="1" dirty="0"/>
              <a:t>Scatter</a:t>
            </a:r>
          </a:p>
          <a:p>
            <a:pPr algn="l"/>
            <a:r>
              <a:rPr lang="en-US" sz="1200" b="1" dirty="0"/>
              <a:t>     Diagram</a:t>
            </a:r>
          </a:p>
        </p:txBody>
      </p:sp>
      <p:grpSp>
        <p:nvGrpSpPr>
          <p:cNvPr id="79919" name="Group 47"/>
          <p:cNvGrpSpPr>
            <a:grpSpLocks/>
          </p:cNvGrpSpPr>
          <p:nvPr/>
        </p:nvGrpSpPr>
        <p:grpSpPr bwMode="auto">
          <a:xfrm>
            <a:off x="5348419" y="1620050"/>
            <a:ext cx="803672" cy="226219"/>
            <a:chOff x="3508" y="1153"/>
            <a:chExt cx="675" cy="190"/>
          </a:xfrm>
        </p:grpSpPr>
        <p:sp>
          <p:nvSpPr>
            <p:cNvPr id="79891" name="Line 19"/>
            <p:cNvSpPr>
              <a:spLocks noChangeShapeType="1"/>
            </p:cNvSpPr>
            <p:nvPr/>
          </p:nvSpPr>
          <p:spPr bwMode="auto">
            <a:xfrm flipV="1">
              <a:off x="3508" y="1241"/>
              <a:ext cx="67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79893" name="Line 21"/>
            <p:cNvSpPr>
              <a:spLocks noChangeShapeType="1"/>
            </p:cNvSpPr>
            <p:nvPr/>
          </p:nvSpPr>
          <p:spPr bwMode="auto">
            <a:xfrm>
              <a:off x="4177" y="1153"/>
              <a:ext cx="2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79896" name="Line 24"/>
            <p:cNvSpPr>
              <a:spLocks noChangeShapeType="1"/>
            </p:cNvSpPr>
            <p:nvPr/>
          </p:nvSpPr>
          <p:spPr bwMode="auto">
            <a:xfrm>
              <a:off x="3511" y="1241"/>
              <a:ext cx="2" cy="1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79907" name="Oval 35"/>
          <p:cNvSpPr>
            <a:spLocks noChangeArrowheads="1"/>
          </p:cNvSpPr>
          <p:nvPr/>
        </p:nvSpPr>
        <p:spPr bwMode="auto">
          <a:xfrm>
            <a:off x="4114931" y="893768"/>
            <a:ext cx="942975" cy="371475"/>
          </a:xfrm>
          <a:prstGeom prst="ellipse">
            <a:avLst/>
          </a:prstGeom>
          <a:gradFill rotWithShape="0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2700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/>
            <a:r>
              <a:rPr lang="ko-KR" altLang="en-US" sz="10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데이터</a:t>
            </a:r>
            <a:endParaRPr lang="en-US" sz="135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79916" name="Group 44"/>
          <p:cNvGrpSpPr>
            <a:grpSpLocks/>
          </p:cNvGrpSpPr>
          <p:nvPr/>
        </p:nvGrpSpPr>
        <p:grpSpPr bwMode="auto">
          <a:xfrm>
            <a:off x="2215885" y="1631956"/>
            <a:ext cx="810815" cy="211931"/>
            <a:chOff x="877" y="1163"/>
            <a:chExt cx="681" cy="178"/>
          </a:xfrm>
        </p:grpSpPr>
        <p:sp>
          <p:nvSpPr>
            <p:cNvPr id="79890" name="Line 18"/>
            <p:cNvSpPr>
              <a:spLocks noChangeShapeType="1"/>
            </p:cNvSpPr>
            <p:nvPr/>
          </p:nvSpPr>
          <p:spPr bwMode="auto">
            <a:xfrm>
              <a:off x="877" y="1246"/>
              <a:ext cx="68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79892" name="Line 20"/>
            <p:cNvSpPr>
              <a:spLocks noChangeShapeType="1"/>
            </p:cNvSpPr>
            <p:nvPr/>
          </p:nvSpPr>
          <p:spPr bwMode="auto">
            <a:xfrm>
              <a:off x="1554" y="1163"/>
              <a:ext cx="0" cy="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79895" name="Line 23"/>
            <p:cNvSpPr>
              <a:spLocks noChangeShapeType="1"/>
            </p:cNvSpPr>
            <p:nvPr/>
          </p:nvSpPr>
          <p:spPr bwMode="auto">
            <a:xfrm flipH="1">
              <a:off x="881" y="1249"/>
              <a:ext cx="0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79922" name="Group 50"/>
          <p:cNvGrpSpPr>
            <a:grpSpLocks/>
          </p:cNvGrpSpPr>
          <p:nvPr/>
        </p:nvGrpSpPr>
        <p:grpSpPr bwMode="auto">
          <a:xfrm>
            <a:off x="6148519" y="1723635"/>
            <a:ext cx="752475" cy="125015"/>
            <a:chOff x="4180" y="1240"/>
            <a:chExt cx="632" cy="105"/>
          </a:xfrm>
        </p:grpSpPr>
        <p:sp>
          <p:nvSpPr>
            <p:cNvPr id="79912" name="Line 40"/>
            <p:cNvSpPr>
              <a:spLocks noChangeShapeType="1"/>
            </p:cNvSpPr>
            <p:nvPr/>
          </p:nvSpPr>
          <p:spPr bwMode="auto">
            <a:xfrm>
              <a:off x="4180" y="1240"/>
              <a:ext cx="632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/>
            <a:lstStyle/>
            <a:p>
              <a:endParaRPr lang="en-US" sz="13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79897" name="Line 25"/>
            <p:cNvSpPr>
              <a:spLocks noChangeShapeType="1"/>
            </p:cNvSpPr>
            <p:nvPr/>
          </p:nvSpPr>
          <p:spPr bwMode="auto">
            <a:xfrm>
              <a:off x="4807" y="1245"/>
              <a:ext cx="2" cy="1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 anchor="ctr"/>
            <a:lstStyle/>
            <a:p>
              <a:endParaRPr lang="en-US" sz="13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51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Query-by-Example (QBE) Tool</a:t>
            </a:r>
            <a:endParaRPr lang="en-US" altLang="en-US" dirty="0"/>
          </a:p>
        </p:txBody>
      </p:sp>
      <p:sp>
        <p:nvSpPr>
          <p:cNvPr id="36867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sz="3300" dirty="0"/>
              <a:t>You can graphically design the answer to a </a:t>
            </a:r>
            <a:r>
              <a:rPr lang="en-US" altLang="en-US" sz="3300" dirty="0" smtClean="0"/>
              <a:t>question </a:t>
            </a:r>
            <a:br>
              <a:rPr lang="en-US" altLang="en-US" sz="3300" dirty="0" smtClean="0"/>
            </a:br>
            <a:r>
              <a:rPr lang="ko-KR" altLang="en-US" sz="3300" b="1" dirty="0" smtClean="0"/>
              <a:t>질의어를 만들어 데이터마이닝</a:t>
            </a:r>
            <a:endParaRPr lang="en-US" altLang="en-US" sz="3300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793" y="1498599"/>
            <a:ext cx="3693992" cy="351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17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Report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400" dirty="0"/>
              <a:t>You can quickly define formats of reports and what information you want to see in a </a:t>
            </a:r>
            <a:r>
              <a:rPr lang="en-US" altLang="en-US" sz="2400" dirty="0" smtClean="0"/>
              <a:t>report</a:t>
            </a:r>
            <a:br>
              <a:rPr lang="en-US" altLang="en-US" sz="2400" dirty="0" smtClean="0"/>
            </a:br>
            <a:r>
              <a:rPr lang="ko-KR" altLang="en-US" sz="2400" b="1" dirty="0" smtClean="0"/>
              <a:t>리포트를 만들어 데이터마이닝</a:t>
            </a:r>
            <a:endParaRPr lang="en-US" sz="24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080" y="1162423"/>
            <a:ext cx="3719038" cy="376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02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Structured Query Language (SQL)</a:t>
            </a:r>
            <a:endParaRPr lang="en-US" dirty="0" smtClean="0"/>
          </a:p>
        </p:txBody>
      </p:sp>
      <p:sp>
        <p:nvSpPr>
          <p:cNvPr id="4813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 smtClean="0"/>
              <a:t>An international standard for creating, processing, and querying databases and their tables.</a:t>
            </a:r>
            <a:br>
              <a:rPr lang="en-US" sz="2400" dirty="0" smtClean="0"/>
            </a:br>
            <a:r>
              <a:rPr lang="en-US" altLang="ko-KR" sz="2400" b="1" dirty="0" smtClean="0"/>
              <a:t>SQL</a:t>
            </a:r>
            <a:r>
              <a:rPr lang="ko-KR" altLang="en-US" sz="2400" b="1" dirty="0" smtClean="0"/>
              <a:t>을 이용하여 데이터마이닝</a:t>
            </a:r>
            <a:endParaRPr lang="en-US" sz="2400" dirty="0"/>
          </a:p>
        </p:txBody>
      </p:sp>
      <p:sp>
        <p:nvSpPr>
          <p:cNvPr id="12" name="Text Box 3"/>
          <p:cNvSpPr txBox="1">
            <a:spLocks noGrp="1" noChangeArrowheads="1"/>
          </p:cNvSpPr>
          <p:nvPr>
            <p:ph sz="half" idx="2"/>
          </p:nvPr>
        </p:nvSpPr>
        <p:spPr bwMode="auto">
          <a:xfrm>
            <a:off x="4284921" y="1490257"/>
            <a:ext cx="4614530" cy="3431709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>
              <a:spcBef>
                <a:spcPct val="5000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Courier New" pitchFamily="49" charset="0"/>
              </a:rPr>
              <a:t>SELECT	CUSTOMER.CustomerLastName,</a:t>
            </a:r>
          </a:p>
          <a:p>
            <a:pPr marL="0">
              <a:spcBef>
                <a:spcPct val="5000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Courier New" pitchFamily="49" charset="0"/>
              </a:rPr>
              <a:t>	CUSTOMER.CustomerFirstName, </a:t>
            </a:r>
          </a:p>
          <a:p>
            <a:pPr marL="0">
              <a:spcBef>
                <a:spcPct val="5000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Courier New" pitchFamily="49" charset="0"/>
              </a:rPr>
              <a:t>	CUSTOMER.Phone,</a:t>
            </a:r>
          </a:p>
          <a:p>
            <a:pPr marL="0">
              <a:spcBef>
                <a:spcPct val="5000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Courier New" pitchFamily="49" charset="0"/>
              </a:rPr>
              <a:t>	COURSE.CourseDate, ENROLLMENT.AmountPaid,</a:t>
            </a:r>
          </a:p>
          <a:p>
            <a:pPr marL="0">
              <a:spcBef>
                <a:spcPct val="5000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Courier New" pitchFamily="49" charset="0"/>
              </a:rPr>
              <a:t>	COURSE.Course, COURSE.Fee</a:t>
            </a:r>
          </a:p>
          <a:p>
            <a:pPr marL="0">
              <a:spcBef>
                <a:spcPct val="5000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Courier New" pitchFamily="49" charset="0"/>
              </a:rPr>
              <a:t>FROM	CUSTOMER, ENROLLMENT, COURSE</a:t>
            </a:r>
          </a:p>
          <a:p>
            <a:pPr marL="0">
              <a:spcBef>
                <a:spcPct val="5000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Courier New" pitchFamily="49" charset="0"/>
              </a:rPr>
              <a:t>WHERE	CUSTOMER.CustomerNumber</a:t>
            </a:r>
          </a:p>
          <a:p>
            <a:pPr marL="0">
              <a:spcBef>
                <a:spcPct val="5000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Courier New" pitchFamily="49" charset="0"/>
              </a:rPr>
              <a:t>		= ENROLLMENT.CustomerNumber</a:t>
            </a:r>
          </a:p>
          <a:p>
            <a:pPr marL="0">
              <a:spcBef>
                <a:spcPct val="5000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Courier New" pitchFamily="49" charset="0"/>
              </a:rPr>
              <a:t>  AND  COURSE.CourseNumber</a:t>
            </a:r>
          </a:p>
          <a:p>
            <a:pPr marL="0">
              <a:spcBef>
                <a:spcPct val="50000"/>
              </a:spcBef>
              <a:buNone/>
            </a:pPr>
            <a:r>
              <a:rPr lang="en-US" sz="1400" dirty="0">
                <a:solidFill>
                  <a:schemeClr val="bg1"/>
                </a:solidFill>
                <a:latin typeface="Courier New" pitchFamily="49" charset="0"/>
              </a:rPr>
              <a:t>		 = ENROLLMENT.CourseNumber;</a:t>
            </a:r>
          </a:p>
        </p:txBody>
      </p:sp>
    </p:spTree>
    <p:extLst>
      <p:ext uri="{BB962C8B-B14F-4D97-AF65-F5344CB8AC3E}">
        <p14:creationId xmlns:p14="http://schemas.microsoft.com/office/powerpoint/2010/main" val="17405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Artificial I</a:t>
            </a:r>
            <a:r>
              <a:rPr lang="en-US" altLang="en-US" dirty="0" smtClean="0"/>
              <a:t>ntelligence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z="2700" dirty="0"/>
              <a:t>Tools to help you “discover” information and </a:t>
            </a:r>
            <a:r>
              <a:rPr lang="en-US" altLang="en-US" sz="2700" dirty="0" smtClean="0"/>
              <a:t>trends </a:t>
            </a:r>
            <a:r>
              <a:rPr lang="ko-KR" altLang="en-US" sz="2700" b="1" dirty="0" smtClean="0"/>
              <a:t>인공지능툴이나 알고리즘을 이용하여 데이터마이닝</a:t>
            </a:r>
            <a:endParaRPr lang="en-US" altLang="en-US" sz="27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066" y="1721859"/>
            <a:ext cx="4378398" cy="231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Multidimensional </a:t>
            </a:r>
            <a:r>
              <a:rPr lang="en-US" altLang="en-US" dirty="0" smtClean="0"/>
              <a:t>Analysis </a:t>
            </a:r>
            <a:r>
              <a:rPr lang="en-US" altLang="en-US" dirty="0"/>
              <a:t>(MDA tools)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z="2700" dirty="0"/>
              <a:t>Slice-and-dice techniques for viewing multidimensional </a:t>
            </a:r>
            <a:r>
              <a:rPr lang="en-US" altLang="en-US" sz="2700" dirty="0" smtClean="0"/>
              <a:t>information </a:t>
            </a:r>
            <a:r>
              <a:rPr lang="ko-KR" altLang="en-US" sz="2700" b="1" dirty="0" smtClean="0"/>
              <a:t>다차원정보를 잘라서 데이터마이닝</a:t>
            </a:r>
            <a:endParaRPr lang="en-US" altLang="en-US" sz="2700" b="1" dirty="0"/>
          </a:p>
          <a:p>
            <a:endParaRPr lang="en-US" sz="2700" dirty="0"/>
          </a:p>
        </p:txBody>
      </p:sp>
      <p:pic>
        <p:nvPicPr>
          <p:cNvPr id="6" name="Picture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8"/>
          <a:stretch>
            <a:fillRect/>
          </a:stretch>
        </p:blipFill>
        <p:spPr bwMode="auto">
          <a:xfrm>
            <a:off x="5001783" y="1206325"/>
            <a:ext cx="3644676" cy="374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63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Digital Dashboard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498601"/>
            <a:ext cx="4346896" cy="3315446"/>
          </a:xfrm>
        </p:spPr>
        <p:txBody>
          <a:bodyPr>
            <a:normAutofit lnSpcReduction="10000"/>
          </a:bodyPr>
          <a:lstStyle/>
          <a:p>
            <a:r>
              <a:rPr lang="en-US" altLang="en-US" sz="2100" dirty="0"/>
              <a:t>Displays key information on a computer screen tailored to the needs and wants of an </a:t>
            </a:r>
            <a:r>
              <a:rPr lang="en-US" altLang="en-US" sz="2100" dirty="0" smtClean="0"/>
              <a:t>individual </a:t>
            </a:r>
            <a:r>
              <a:rPr lang="ko-KR" altLang="en-US" sz="2100" b="1" dirty="0" smtClean="0"/>
              <a:t>필요에 따라 주요성과지표를 요약</a:t>
            </a:r>
            <a:endParaRPr lang="en-US" altLang="en-US" sz="2100" b="1" dirty="0"/>
          </a:p>
          <a:p>
            <a:r>
              <a:rPr lang="en-US" altLang="en-US" sz="2100" dirty="0"/>
              <a:t>Key performance indicator (KPI) – most essential information used in any analytics </a:t>
            </a:r>
            <a:r>
              <a:rPr lang="en-US" altLang="en-US" sz="2100" dirty="0" smtClean="0"/>
              <a:t>initiative </a:t>
            </a:r>
            <a:r>
              <a:rPr lang="ko-KR" altLang="en-US" sz="2100" b="1" dirty="0" smtClean="0"/>
              <a:t>주요성과지표를 시각화</a:t>
            </a:r>
            <a:endParaRPr lang="en-US" altLang="en-US" sz="2100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878" y="1667435"/>
            <a:ext cx="3546271" cy="217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8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Statistical </a:t>
            </a:r>
            <a:r>
              <a:rPr lang="en-US" alt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sz="2700" dirty="0"/>
              <a:t>Applying mathematical models to data warehouse information. e.g., linear </a:t>
            </a:r>
            <a:r>
              <a:rPr lang="en-US" altLang="en-US" sz="2700" dirty="0" smtClean="0"/>
              <a:t>regression </a:t>
            </a:r>
            <a:r>
              <a:rPr lang="ko-KR" altLang="en-US" sz="2700" b="1" dirty="0" smtClean="0"/>
              <a:t>회귀분석같은 수학모델을 이용하여 데이터마이닝</a:t>
            </a:r>
            <a:endParaRPr lang="en-US" altLang="en-US" sz="2700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8236" y="1449768"/>
            <a:ext cx="4657506" cy="343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01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#1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a simple library database with three tables: books, patrons, and transaction</a:t>
            </a:r>
            <a:br>
              <a:rPr lang="en-US" dirty="0" smtClean="0"/>
            </a:br>
            <a:r>
              <a:rPr lang="ko-KR" altLang="en-US" b="1" dirty="0" smtClean="0"/>
              <a:t>세개의 테이블을 가진 도서관 데이터베이스를 만드시요</a:t>
            </a:r>
            <a:endParaRPr lang="en-US" altLang="ko-KR" b="1" dirty="0" smtClean="0"/>
          </a:p>
          <a:p>
            <a:r>
              <a:rPr lang="en-US" altLang="ko-KR" dirty="0"/>
              <a:t>You can import the given text files into the tables. </a:t>
            </a:r>
            <a:r>
              <a:rPr lang="en-US" altLang="ko-KR" sz="1650" dirty="0" smtClean="0"/>
              <a:t>If </a:t>
            </a:r>
            <a:r>
              <a:rPr lang="en-US" altLang="ko-KR" sz="1650" dirty="0"/>
              <a:t>you can’t directly import the text files into Access, copy and paste into Excel then import the Excel </a:t>
            </a:r>
            <a:r>
              <a:rPr lang="en-US" altLang="ko-KR" sz="1650" dirty="0" smtClean="0"/>
              <a:t>file </a:t>
            </a:r>
            <a:r>
              <a:rPr lang="ko-KR" altLang="en-US" b="1" dirty="0" smtClean="0"/>
              <a:t>데이터를 </a:t>
            </a:r>
            <a:r>
              <a:rPr lang="ko-KR" altLang="en-US" b="1" dirty="0"/>
              <a:t>텍스트파일로 만들어서 임포트하던가 </a:t>
            </a:r>
            <a:r>
              <a:rPr lang="ko-KR" altLang="en-US" b="1" dirty="0" smtClean="0"/>
              <a:t>엑셀파일로 만들어서 임포트할수 있음</a:t>
            </a:r>
            <a:endParaRPr lang="en-US" altLang="ko-KR" b="1" dirty="0"/>
          </a:p>
          <a:p>
            <a:endParaRPr lang="en-US" b="1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94934" y="1498602"/>
            <a:ext cx="4158495" cy="1969813"/>
          </a:xfrm>
        </p:spPr>
      </p:pic>
    </p:spTree>
    <p:extLst>
      <p:ext uri="{BB962C8B-B14F-4D97-AF65-F5344CB8AC3E}">
        <p14:creationId xmlns:p14="http://schemas.microsoft.com/office/powerpoint/2010/main" val="340938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SQL Code for books and patrons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books(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char(13),</a:t>
            </a:r>
          </a:p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title varchar(100),</a:t>
            </a:r>
          </a:p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author_name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varchar(50),</a:t>
            </a:r>
          </a:p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publisher varchar(50),</a:t>
            </a:r>
          </a:p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genre varchar(50),</a:t>
            </a:r>
          </a:p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constraint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pk_book_id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primary key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book_id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patrons(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patron_id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char(5),</a:t>
            </a:r>
          </a:p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patron_name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varchar(80),</a:t>
            </a:r>
          </a:p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gender char(1),</a:t>
            </a:r>
          </a:p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age number,</a:t>
            </a:r>
          </a:p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address varchar(200),</a:t>
            </a:r>
          </a:p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constraint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pk_patron_id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primary key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patron_id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34825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SQL Code for transaction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transaction(</a:t>
            </a:r>
          </a:p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transaction_id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char(5),</a:t>
            </a:r>
          </a:p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patron_id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char(5),</a:t>
            </a:r>
          </a:p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char(13),</a:t>
            </a:r>
          </a:p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transaction_date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char(50),</a:t>
            </a:r>
          </a:p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transaction_year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char(4),</a:t>
            </a:r>
          </a:p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transaction_month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varchar(2),</a:t>
            </a:r>
          </a:p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constraint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pk_transaction_id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primary key(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transaction_id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constraint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fk_patron_id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foreign key(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patron_id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references patron(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patron_id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constraint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fk_book_id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foreign key(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references book(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book_id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35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Plot (</a:t>
            </a:r>
            <a:r>
              <a:rPr lang="ko-KR" altLang="en-US" dirty="0" smtClean="0"/>
              <a:t>산점도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Used to see the relationship between two continuous variables (</a:t>
            </a:r>
            <a:r>
              <a:rPr lang="ko-KR" altLang="en-US" dirty="0" smtClean="0">
                <a:latin typeface="+mn-ea"/>
                <a:ea typeface="+mn-ea"/>
              </a:rPr>
              <a:t>두 연속변수사이의 관계</a:t>
            </a:r>
            <a:r>
              <a:rPr lang="en-US" altLang="ko-KR" dirty="0" smtClean="0"/>
              <a:t>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65098" y="1618299"/>
            <a:ext cx="4248563" cy="22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7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Create relationships among tables and produce a ER Diagram report. </a:t>
            </a:r>
            <a:r>
              <a:rPr lang="ko-KR" altLang="en-US" b="1" dirty="0" smtClean="0"/>
              <a:t>테이블사이의 관계를 만들고 </a:t>
            </a:r>
            <a:r>
              <a:rPr lang="en-US" altLang="ko-KR" b="1" dirty="0" smtClean="0"/>
              <a:t>ER</a:t>
            </a:r>
            <a:r>
              <a:rPr lang="ko-KR" altLang="en-US" b="1" dirty="0" smtClean="0"/>
              <a:t>다이어그램 리포트를 만드시요</a:t>
            </a:r>
            <a:endParaRPr lang="en-US" b="1" dirty="0"/>
          </a:p>
          <a:p>
            <a:r>
              <a:rPr lang="en-US" dirty="0"/>
              <a:t>Create queries to answer the following </a:t>
            </a:r>
            <a:r>
              <a:rPr lang="en-US" dirty="0" smtClean="0"/>
              <a:t>questions </a:t>
            </a:r>
            <a:r>
              <a:rPr lang="ko-KR" altLang="en-US" b="1" dirty="0" smtClean="0"/>
              <a:t>다음의 질문을 답할수 있는 질의어를 만들시요</a:t>
            </a:r>
            <a:endParaRPr lang="en-US" b="1" dirty="0"/>
          </a:p>
          <a:p>
            <a:pPr lvl="1"/>
            <a:r>
              <a:rPr lang="en-US" dirty="0"/>
              <a:t>Total number of books?</a:t>
            </a:r>
          </a:p>
          <a:p>
            <a:pPr lvl="1"/>
            <a:r>
              <a:rPr lang="en-US" dirty="0"/>
              <a:t>Total number of patrons?</a:t>
            </a:r>
          </a:p>
          <a:p>
            <a:pPr lvl="1"/>
            <a:r>
              <a:rPr lang="en-US" dirty="0"/>
              <a:t>Total number of transactions?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689" y="1788757"/>
            <a:ext cx="1820598" cy="904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439" y="1804536"/>
            <a:ext cx="1570850" cy="2632380"/>
          </a:xfrm>
          <a:prstGeom prst="rect">
            <a:avLst/>
          </a:prstGeom>
        </p:spPr>
      </p:pic>
      <p:sp>
        <p:nvSpPr>
          <p:cNvPr id="7" name="Bent-Up Arrow 6"/>
          <p:cNvSpPr/>
          <p:nvPr/>
        </p:nvSpPr>
        <p:spPr>
          <a:xfrm>
            <a:off x="6236213" y="2834976"/>
            <a:ext cx="885825" cy="5715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08383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Number of transactions by year?</a:t>
            </a:r>
          </a:p>
          <a:p>
            <a:r>
              <a:rPr lang="en-US" sz="2100" dirty="0"/>
              <a:t>Number of transactions by genre?</a:t>
            </a:r>
          </a:p>
          <a:p>
            <a:r>
              <a:rPr lang="en-US" sz="2100" dirty="0"/>
              <a:t>Number of transactions by month?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37719" y="1981201"/>
            <a:ext cx="2300288" cy="2300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778" y="1981201"/>
            <a:ext cx="1546622" cy="276363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872287" y="3712369"/>
            <a:ext cx="476250" cy="476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74471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950" dirty="0"/>
              <a:t>Number of transactions by genre and gender?</a:t>
            </a:r>
          </a:p>
          <a:p>
            <a:r>
              <a:rPr lang="en-US" sz="1950" dirty="0"/>
              <a:t>Number of transactions by month and gender?</a:t>
            </a:r>
          </a:p>
          <a:p>
            <a:endParaRPr lang="en-US" sz="1950" dirty="0"/>
          </a:p>
          <a:p>
            <a:endParaRPr lang="en-US" sz="1950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47293" y="3301107"/>
            <a:ext cx="2678906" cy="11930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500" y="2836807"/>
            <a:ext cx="2708672" cy="1857701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4713527" y="3568667"/>
            <a:ext cx="752475" cy="6578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91292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</a:t>
            </a:r>
            <a:r>
              <a:rPr lang="en-US" dirty="0" smtClean="0"/>
              <a:t>Transactions </a:t>
            </a:r>
            <a:r>
              <a:rPr lang="en-US" dirty="0"/>
              <a:t>by </a:t>
            </a:r>
            <a:r>
              <a:rPr lang="en-US" dirty="0" smtClean="0"/>
              <a:t>Year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354" y="1535675"/>
            <a:ext cx="5297883" cy="3072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62" y="1588197"/>
            <a:ext cx="1683132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7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3" y="1498601"/>
            <a:ext cx="4143609" cy="2825496"/>
          </a:xfrm>
        </p:spPr>
        <p:txBody>
          <a:bodyPr>
            <a:normAutofit fontScale="70000" lnSpcReduction="20000"/>
          </a:bodyPr>
          <a:lstStyle/>
          <a:p>
            <a:r>
              <a:rPr lang="en-US" sz="2100" dirty="0"/>
              <a:t>Build a “Dashboard” that summarize information about the patrons, books, and </a:t>
            </a:r>
            <a:r>
              <a:rPr lang="en-US" sz="2100" dirty="0" smtClean="0"/>
              <a:t>transactions</a:t>
            </a:r>
            <a:br>
              <a:rPr lang="en-US" sz="2100" dirty="0" smtClean="0"/>
            </a:br>
            <a:r>
              <a:rPr lang="ko-KR" altLang="en-US" sz="2100" b="1" dirty="0" smtClean="0"/>
              <a:t>고객</a:t>
            </a:r>
            <a:r>
              <a:rPr lang="en-US" altLang="ko-KR" sz="2100" b="1" dirty="0" smtClean="0"/>
              <a:t>, </a:t>
            </a:r>
            <a:r>
              <a:rPr lang="ko-KR" altLang="en-US" sz="2100" b="1" dirty="0" smtClean="0"/>
              <a:t>책</a:t>
            </a:r>
            <a:r>
              <a:rPr lang="en-US" altLang="ko-KR" sz="2100" b="1" dirty="0" smtClean="0"/>
              <a:t>, </a:t>
            </a:r>
            <a:r>
              <a:rPr lang="ko-KR" altLang="en-US" sz="2100" b="1" dirty="0" smtClean="0"/>
              <a:t>거래내역에 대한 정보를 요약하는 대시보드를 만드시요</a:t>
            </a:r>
            <a:endParaRPr lang="en-US" sz="2100" b="1" dirty="0"/>
          </a:p>
          <a:p>
            <a:pPr lvl="1"/>
            <a:r>
              <a:rPr lang="en-US" sz="1800" dirty="0"/>
              <a:t>Export the result of queries to Excel and create appropriate charts for your </a:t>
            </a:r>
            <a:r>
              <a:rPr lang="en-US" sz="1800" dirty="0" smtClean="0"/>
              <a:t>data </a:t>
            </a:r>
            <a:br>
              <a:rPr lang="en-US" sz="1800" dirty="0" smtClean="0"/>
            </a:br>
            <a:r>
              <a:rPr lang="ko-KR" altLang="en-US" sz="1800" b="1" dirty="0" smtClean="0"/>
              <a:t>쿼리결과를 엑셀로 엑스포트해서 적절한 그래프를 그리시요</a:t>
            </a:r>
            <a:endParaRPr lang="en-US" sz="1800" b="1" dirty="0"/>
          </a:p>
          <a:p>
            <a:pPr lvl="1"/>
            <a:r>
              <a:rPr lang="en-US" sz="1800" dirty="0"/>
              <a:t>Summarize the result and charts using a PowerPoint </a:t>
            </a:r>
            <a:r>
              <a:rPr lang="en-US" sz="1800" dirty="0" smtClean="0"/>
              <a:t>slide</a:t>
            </a:r>
            <a:br>
              <a:rPr lang="en-US" sz="1800" dirty="0" smtClean="0"/>
            </a:br>
            <a:r>
              <a:rPr lang="ko-KR" altLang="en-US" sz="1800" b="1" dirty="0" smtClean="0"/>
              <a:t>파워포인트를 이용해서 결과와 차트를 요약하시요</a:t>
            </a:r>
            <a:endParaRPr lang="en-US" sz="1800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51101" y="1438276"/>
            <a:ext cx="3670684" cy="27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a simplified </a:t>
            </a:r>
            <a:r>
              <a:rPr lang="en-US" dirty="0" smtClean="0"/>
              <a:t>database for any businesses </a:t>
            </a:r>
            <a:r>
              <a:rPr lang="en-US" dirty="0"/>
              <a:t>such as grocery store, motel, insurance, airline, housing, </a:t>
            </a:r>
            <a:r>
              <a:rPr lang="en-US" dirty="0" smtClean="0"/>
              <a:t>library, etc. and create </a:t>
            </a:r>
            <a:r>
              <a:rPr lang="en-US" dirty="0"/>
              <a:t>an actual database using </a:t>
            </a:r>
            <a:r>
              <a:rPr lang="en-US" dirty="0" smtClean="0"/>
              <a:t>MS Access or Oracle </a:t>
            </a:r>
            <a:r>
              <a:rPr lang="en-US" dirty="0" smtClean="0"/>
              <a:t>Database 11g Express, </a:t>
            </a:r>
            <a:r>
              <a:rPr lang="en-US" dirty="0"/>
              <a:t>populate the data, and write interactive queries, and reports on the database</a:t>
            </a:r>
          </a:p>
          <a:p>
            <a:pPr lvl="1"/>
            <a:r>
              <a:rPr lang="en-US" dirty="0" smtClean="0"/>
              <a:t>Form a team with 2-3 people</a:t>
            </a:r>
          </a:p>
          <a:p>
            <a:pPr lvl="1"/>
            <a:r>
              <a:rPr lang="en-US" dirty="0" smtClean="0"/>
              <a:t>Create </a:t>
            </a:r>
            <a:r>
              <a:rPr lang="en-US" dirty="0"/>
              <a:t>a new user account </a:t>
            </a:r>
            <a:r>
              <a:rPr lang="en-US" dirty="0" smtClean="0"/>
              <a:t>“</a:t>
            </a:r>
            <a:r>
              <a:rPr lang="en-US" dirty="0" err="1" smtClean="0"/>
              <a:t>am_group</a:t>
            </a:r>
            <a:r>
              <a:rPr lang="en-US" dirty="0" smtClean="0"/>
              <a:t>” with </a:t>
            </a:r>
            <a:r>
              <a:rPr lang="en-US" dirty="0"/>
              <a:t>password </a:t>
            </a:r>
            <a:r>
              <a:rPr lang="en-US" dirty="0" smtClean="0"/>
              <a:t>“1234”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8198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tables</a:t>
            </a:r>
          </a:p>
          <a:p>
            <a:pPr lvl="1"/>
            <a:r>
              <a:rPr lang="en-US" dirty="0"/>
              <a:t>The database include at least three </a:t>
            </a:r>
            <a:r>
              <a:rPr lang="en-US" dirty="0" smtClean="0"/>
              <a:t>tables. For example, books</a:t>
            </a:r>
            <a:r>
              <a:rPr lang="en-US" dirty="0"/>
              <a:t>, patrons (people who have library cards), and transactions (checking a book out, returning a book, and so 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Create ERD and relational model using reverse engineering</a:t>
            </a:r>
          </a:p>
          <a:p>
            <a:r>
              <a:rPr lang="en-US" dirty="0" smtClean="0"/>
              <a:t>Insert data into the tables</a:t>
            </a:r>
          </a:p>
          <a:p>
            <a:pPr lvl="1"/>
            <a:r>
              <a:rPr lang="en-US" dirty="0" smtClean="0"/>
              <a:t>Use a sequence for one of your primary keys</a:t>
            </a:r>
          </a:p>
          <a:p>
            <a:pPr lvl="1"/>
            <a:r>
              <a:rPr lang="en-US" dirty="0" smtClean="0"/>
              <a:t>Import your data from three different data sources (e.g., text file, excel file, MS Access, or Oracle database)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925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</a:t>
            </a:r>
            <a:r>
              <a:rPr lang="en-US" dirty="0"/>
              <a:t>a view that returns information about </a:t>
            </a:r>
            <a:r>
              <a:rPr lang="en-US" dirty="0" smtClean="0"/>
              <a:t>your customers and </a:t>
            </a:r>
            <a:r>
              <a:rPr lang="en-US" dirty="0"/>
              <a:t>their </a:t>
            </a:r>
            <a:r>
              <a:rPr lang="en-US" dirty="0" smtClean="0"/>
              <a:t>transactions </a:t>
            </a:r>
          </a:p>
          <a:p>
            <a:pPr lvl="1"/>
            <a:r>
              <a:rPr lang="en-US" dirty="0" smtClean="0"/>
              <a:t>For example, this </a:t>
            </a:r>
            <a:r>
              <a:rPr lang="en-US" dirty="0"/>
              <a:t>view queries the PATRONS and TRANSACTIONS tables, and returns rows that contain a patron's ID, last name, and first name, along with a transaction and the transaction type. The rows are ordered by patron ID, and by transaction type within patron </a:t>
            </a:r>
            <a:r>
              <a:rPr lang="en-US" dirty="0" smtClean="0"/>
              <a:t>IDs</a:t>
            </a:r>
          </a:p>
        </p:txBody>
      </p:sp>
    </p:spTree>
    <p:extLst>
      <p:ext uri="{BB962C8B-B14F-4D97-AF65-F5344CB8AC3E}">
        <p14:creationId xmlns:p14="http://schemas.microsoft.com/office/powerpoint/2010/main" val="126789637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Group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</a:t>
            </a:r>
            <a:r>
              <a:rPr lang="en-US" dirty="0" smtClean="0"/>
              <a:t>report to summarize </a:t>
            </a:r>
            <a:r>
              <a:rPr lang="en-US" dirty="0"/>
              <a:t>information about </a:t>
            </a:r>
            <a:r>
              <a:rPr lang="en-US" dirty="0" smtClean="0"/>
              <a:t>customers, products, and their transactions</a:t>
            </a:r>
            <a:endParaRPr lang="en-US" dirty="0"/>
          </a:p>
          <a:p>
            <a:r>
              <a:rPr lang="en-US" dirty="0" smtClean="0"/>
              <a:t>Build a “</a:t>
            </a:r>
            <a:r>
              <a:rPr lang="en-US" dirty="0"/>
              <a:t>Dashboard” that </a:t>
            </a:r>
            <a:r>
              <a:rPr lang="en-US" dirty="0" smtClean="0"/>
              <a:t>summarize </a:t>
            </a:r>
            <a:r>
              <a:rPr lang="en-US" dirty="0"/>
              <a:t>information about customers, products, and their transactions</a:t>
            </a:r>
          </a:p>
        </p:txBody>
      </p:sp>
    </p:spTree>
    <p:extLst>
      <p:ext uri="{BB962C8B-B14F-4D97-AF65-F5344CB8AC3E}">
        <p14:creationId xmlns:p14="http://schemas.microsoft.com/office/powerpoint/2010/main" val="21845051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Story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 sequence of visualizations that work together to convey information. When you share a story – for example, by publishing a workbook to Tableau Public, Tableau Server, or Tableau Online – users can interact with the story to reveal new findings or ask new questions of the data.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26" y="2823590"/>
            <a:ext cx="3176471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709" y="2752409"/>
            <a:ext cx="233917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22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76200" indent="0">
              <a:buNone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x = [1, 2, 3, 4, 5, 6, 7 ,8]</a:t>
            </a:r>
          </a:p>
          <a:p>
            <a:pPr marL="76200" indent="0">
              <a:buNone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y = [3, 5, 6, 8, 3, 8, 9, 3]</a:t>
            </a:r>
          </a:p>
          <a:p>
            <a:pPr marL="76200" indent="0">
              <a:buNone/>
            </a:pP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plt.scatter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color='k', marker='x', s=100)</a:t>
            </a:r>
          </a:p>
          <a:p>
            <a:pPr marL="76200" indent="0">
              <a:buNone/>
            </a:pPr>
            <a:r>
              <a:rPr lang="en-US" alt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('x')</a:t>
            </a:r>
          </a:p>
          <a:p>
            <a:pPr marL="76200" indent="0">
              <a:buNone/>
            </a:pP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('y')</a:t>
            </a:r>
          </a:p>
          <a:p>
            <a:pPr marL="76200" indent="0">
              <a:buNone/>
            </a:pP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('Scatter </a:t>
            </a:r>
            <a:r>
              <a:rPr lang="en-US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Plot\n Example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76200" indent="0">
              <a:buNone/>
            </a:pP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08500" y="1563188"/>
            <a:ext cx="3497263" cy="26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7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#2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Complete the </a:t>
            </a:r>
            <a:r>
              <a:rPr lang="en-US" altLang="ko-KR" dirty="0"/>
              <a:t>story tutorial on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help.tableau.com/current/pro/desktop/en-us/story_create.htm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546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Colors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You can also use hex string</a:t>
            </a:r>
          </a:p>
          <a:p>
            <a:pPr marL="5588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color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'#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eeefff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</a:p>
          <a:p>
            <a:pPr marL="558800" lvl="1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html </a:t>
            </a:r>
            <a:r>
              <a:rPr lang="en-US" dirty="0"/>
              <a:t>names</a:t>
            </a:r>
          </a:p>
          <a:p>
            <a:pPr marL="5588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color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'red'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color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burlywood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 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color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'chartreuse‘ 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4508499" y="1498600"/>
          <a:ext cx="3352709" cy="2979420"/>
        </p:xfrm>
        <a:graphic>
          <a:graphicData uri="http://schemas.openxmlformats.org/drawingml/2006/table">
            <a:tbl>
              <a:tblPr/>
              <a:tblGrid>
                <a:gridCol w="1377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5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Alias</a:t>
                      </a:r>
                    </a:p>
                  </a:txBody>
                  <a:tcPr marL="66675" marR="66675" marT="26670" marB="2667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Color</a:t>
                      </a:r>
                    </a:p>
                  </a:txBody>
                  <a:tcPr marL="66675" marR="66675" marT="26670" marB="2667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'b'</a:t>
                      </a:r>
                    </a:p>
                  </a:txBody>
                  <a:tcPr marL="66675" marR="66675" marT="26670" marB="2667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blue</a:t>
                      </a:r>
                    </a:p>
                  </a:txBody>
                  <a:tcPr marL="66675" marR="66675" marT="26670" marB="2667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'g'</a:t>
                      </a:r>
                    </a:p>
                  </a:txBody>
                  <a:tcPr marL="66675" marR="66675" marT="26670" marB="2667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green</a:t>
                      </a:r>
                    </a:p>
                  </a:txBody>
                  <a:tcPr marL="66675" marR="66675" marT="26670" marB="2667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'r'</a:t>
                      </a:r>
                    </a:p>
                  </a:txBody>
                  <a:tcPr marL="66675" marR="66675" marT="26670" marB="2667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red</a:t>
                      </a:r>
                    </a:p>
                  </a:txBody>
                  <a:tcPr marL="66675" marR="66675" marT="26670" marB="2667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'c'</a:t>
                      </a:r>
                    </a:p>
                  </a:txBody>
                  <a:tcPr marL="66675" marR="66675" marT="26670" marB="26670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effectLst/>
                          <a:latin typeface="+mn-ea"/>
                          <a:ea typeface="+mn-ea"/>
                        </a:rPr>
                        <a:t>cyan (</a:t>
                      </a:r>
                      <a:r>
                        <a:rPr lang="ko-KR" altLang="en-US" sz="1800" dirty="0" smtClean="0">
                          <a:effectLst/>
                          <a:latin typeface="+mn-ea"/>
                          <a:ea typeface="+mn-ea"/>
                        </a:rPr>
                        <a:t>청록</a:t>
                      </a:r>
                      <a:r>
                        <a:rPr lang="en-US" altLang="ko-KR" sz="1800" dirty="0" smtClean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6675" marR="66675" marT="26670" marB="2667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'm'</a:t>
                      </a:r>
                    </a:p>
                  </a:txBody>
                  <a:tcPr marL="66675" marR="66675" marT="26670" marB="26670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effectLst/>
                          <a:latin typeface="+mn-ea"/>
                          <a:ea typeface="+mn-ea"/>
                        </a:rPr>
                        <a:t>magenta (</a:t>
                      </a:r>
                      <a:r>
                        <a:rPr lang="ko-KR" altLang="en-US" sz="2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자홍색</a:t>
                      </a:r>
                      <a:r>
                        <a:rPr lang="en-US" altLang="ko-KR" sz="2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/>
                          <a:sym typeface="Arial"/>
                        </a:rPr>
                        <a:t>)</a:t>
                      </a:r>
                      <a:endParaRPr lang="en-US" sz="18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6675" marR="66675" marT="26670" marB="2667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'y'</a:t>
                      </a:r>
                    </a:p>
                  </a:txBody>
                  <a:tcPr marL="66675" marR="66675" marT="26670" marB="2667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yellow</a:t>
                      </a:r>
                    </a:p>
                  </a:txBody>
                  <a:tcPr marL="66675" marR="66675" marT="26670" marB="2667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'k'</a:t>
                      </a:r>
                    </a:p>
                  </a:txBody>
                  <a:tcPr marL="66675" marR="66675" marT="26670" marB="2667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black</a:t>
                      </a:r>
                    </a:p>
                  </a:txBody>
                  <a:tcPr marL="66675" marR="66675" marT="26670" marB="2667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'w'</a:t>
                      </a:r>
                    </a:p>
                  </a:txBody>
                  <a:tcPr marL="66675" marR="66675" marT="26670" marB="2667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</a:rPr>
                        <a:t>white</a:t>
                      </a:r>
                    </a:p>
                  </a:txBody>
                  <a:tcPr marL="66675" marR="66675" marT="26670" marB="2667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023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#2</a:t>
            </a:r>
            <a:endParaRPr lang="ko-KR" alt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40" y="1498601"/>
            <a:ext cx="3621338" cy="3273836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www.tutorialspoint.com/tableau/tableau_scatter_plot.htm</a:t>
            </a:r>
            <a:endParaRPr lang="en-US" altLang="ko-KR" dirty="0" smtClean="0"/>
          </a:p>
          <a:p>
            <a:r>
              <a:rPr lang="en-US" altLang="ko-KR" b="1" dirty="0" smtClean="0"/>
              <a:t>X, Y</a:t>
            </a:r>
            <a:r>
              <a:rPr lang="ko-KR" altLang="en-US" b="1" dirty="0" smtClean="0"/>
              <a:t>값 집어넣고 안에 넣을 값을 선택함</a:t>
            </a:r>
            <a:endParaRPr lang="en-US" altLang="ko-KR" b="1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6135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Histogram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9608" y="1545937"/>
            <a:ext cx="4261096" cy="2236654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Used to plot continuous variable (</a:t>
            </a:r>
            <a:r>
              <a:rPr lang="ko-KR" altLang="en-US" dirty="0" smtClean="0"/>
              <a:t>한개의 연속변수의 분포를 보여줌</a:t>
            </a:r>
            <a:r>
              <a:rPr lang="en-US" altLang="ko-KR" dirty="0" smtClean="0"/>
              <a:t>)</a:t>
            </a:r>
            <a:r>
              <a:rPr lang="en-US" dirty="0" smtClean="0"/>
              <a:t> </a:t>
            </a:r>
          </a:p>
          <a:p>
            <a:r>
              <a:rPr lang="en-US" altLang="ko-KR" dirty="0" smtClean="0">
                <a:sym typeface="Quattrocento Sans"/>
              </a:rPr>
              <a:t>It breaks the data into bins and shows frequency distribution of these bins (</a:t>
            </a:r>
            <a:r>
              <a:rPr lang="ko-KR" altLang="en-US" dirty="0" smtClean="0">
                <a:sym typeface="Quattrocento Sans"/>
              </a:rPr>
              <a:t>빈도테이블을 그래프로</a:t>
            </a:r>
            <a:r>
              <a:rPr lang="en-US" altLang="ko-KR" dirty="0" smtClean="0">
                <a:sym typeface="Quattrocento Sans"/>
              </a:rPr>
              <a:t>!)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028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population_ages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[22, 55, 62, 45, 21, 22, 34, 42, 42, 4, 99, 102, 110, 120, 121, 122, 130, 111, 115, 112, 80,75, 65, 54, 44, 43, 42, 48]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bins = [0, 10, 20, 30, 40 , 50, 60, 70, 80, 90, 100, 110, 120, 130]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population_ages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bins,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='bar',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rwidth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=.8)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('x')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('y')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('Histogram')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08500" y="1632213"/>
            <a:ext cx="3497263" cy="25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89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#2</a:t>
            </a:r>
            <a:endParaRPr lang="ko-KR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www.tutorialspoint.com/tableau/tableau_histogram.htm</a:t>
            </a:r>
            <a:endParaRPr lang="en-US" altLang="ko-KR" dirty="0" smtClean="0"/>
          </a:p>
          <a:p>
            <a:r>
              <a:rPr lang="en-US" altLang="ko-KR" dirty="0"/>
              <a:t>Drag the Measure named Quantity to the Rows shelf. Then open Show Me and select the Histogram chart. </a:t>
            </a:r>
            <a:r>
              <a:rPr lang="ko-KR" altLang="en-US" b="1" dirty="0"/>
              <a:t>퀄티티만 행에 갖다놓고 히스토그램 누름</a:t>
            </a:r>
            <a:r>
              <a:rPr lang="en-US" altLang="ko-KR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403351"/>
            <a:ext cx="3449157" cy="342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44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Chart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Plots a categorical variable or a combination of continuous and categorical variable </a:t>
            </a:r>
            <a:r>
              <a:rPr lang="en-US" sz="2000" dirty="0" smtClean="0"/>
              <a:t>(</a:t>
            </a:r>
            <a:r>
              <a:rPr lang="ko-KR" altLang="en-US" sz="2000" dirty="0" smtClean="0">
                <a:latin typeface="+mn-ea"/>
                <a:ea typeface="+mn-ea"/>
              </a:rPr>
              <a:t>범주형변수나 </a:t>
            </a:r>
            <a:r>
              <a:rPr lang="ko-KR" altLang="en-US" sz="2000" dirty="0">
                <a:latin typeface="+mn-ea"/>
                <a:ea typeface="+mn-ea"/>
              </a:rPr>
              <a:t>연속</a:t>
            </a:r>
            <a:r>
              <a:rPr lang="en-US" altLang="ko-KR" sz="2000" dirty="0">
                <a:latin typeface="+mn-ea"/>
                <a:ea typeface="+mn-ea"/>
              </a:rPr>
              <a:t>, </a:t>
            </a:r>
            <a:r>
              <a:rPr lang="ko-KR" altLang="en-US" sz="2000" dirty="0">
                <a:latin typeface="+mn-ea"/>
                <a:ea typeface="+mn-ea"/>
              </a:rPr>
              <a:t>범주변수가 같이 있을때 사용할수 </a:t>
            </a:r>
            <a:r>
              <a:rPr lang="ko-KR" altLang="en-US" sz="2000" dirty="0" smtClean="0">
                <a:latin typeface="+mn-ea"/>
                <a:ea typeface="+mn-ea"/>
              </a:rPr>
              <a:t>있음</a:t>
            </a:r>
            <a:r>
              <a:rPr lang="en-US" altLang="ko-KR" sz="2000" dirty="0" smtClean="0">
                <a:latin typeface="+mn-ea"/>
                <a:ea typeface="+mn-ea"/>
              </a:rPr>
              <a:t>)</a:t>
            </a:r>
            <a:endParaRPr lang="en-US" sz="2000" dirty="0">
              <a:latin typeface="+mn-ea"/>
              <a:ea typeface="+mn-ea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05072" y="1565671"/>
            <a:ext cx="4987992" cy="261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7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" smtClean="0"/>
              <a:t>Topics</a:t>
            </a:r>
            <a:endParaRPr lang="en-US"/>
          </a:p>
        </p:txBody>
      </p:sp>
      <p:sp>
        <p:nvSpPr>
          <p:cNvPr id="105" name="Google Shape;105;p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" dirty="0"/>
              <a:t>Tableau</a:t>
            </a:r>
            <a:endParaRPr lang="en-US" altLang="ko-KR" dirty="0"/>
          </a:p>
          <a:p>
            <a:pPr lvl="0"/>
            <a:r>
              <a:rPr lang="en-US" dirty="0" smtClean="0"/>
              <a:t>Database</a:t>
            </a:r>
          </a:p>
          <a:p>
            <a:pPr lvl="0"/>
            <a:r>
              <a:rPr lang="en-US" dirty="0" smtClean="0"/>
              <a:t>Small group project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762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[1, 2, 3, 4, 5]</a:t>
            </a:r>
          </a:p>
          <a:p>
            <a:pPr marL="762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[6 ,7, 8, 2, 4]</a:t>
            </a:r>
          </a:p>
          <a:p>
            <a:pPr marL="7620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62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plt.bar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color='r')</a:t>
            </a:r>
          </a:p>
          <a:p>
            <a:pPr marL="762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('x')</a:t>
            </a:r>
          </a:p>
          <a:p>
            <a:pPr marL="762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('y')</a:t>
            </a:r>
          </a:p>
          <a:p>
            <a:pPr marL="762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('Bar Chart')</a:t>
            </a:r>
          </a:p>
          <a:p>
            <a:pPr marL="762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62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08500" y="1632213"/>
            <a:ext cx="3497263" cy="25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77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Horizontal Bar Chart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762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[1, 2, 3, 4, 5]</a:t>
            </a:r>
          </a:p>
          <a:p>
            <a:pPr marL="762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[6 ,7, 8, 2, 4]</a:t>
            </a:r>
          </a:p>
          <a:p>
            <a:pPr marL="7620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62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plt.barh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762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('x')</a:t>
            </a:r>
          </a:p>
          <a:p>
            <a:pPr marL="762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('y')</a:t>
            </a:r>
          </a:p>
          <a:p>
            <a:pPr marL="762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('Bar Chart')</a:t>
            </a:r>
          </a:p>
          <a:p>
            <a:pPr marL="762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08500" y="1632213"/>
            <a:ext cx="3497263" cy="25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08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#2</a:t>
            </a:r>
            <a:endParaRPr lang="ko-KR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www.tutorialspoint.com/tableau/tableau_bar_chart.htm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790700"/>
            <a:ext cx="3738042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16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Combining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76200" indent="0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[2, 4, 6, 8, 10]</a:t>
            </a:r>
          </a:p>
          <a:p>
            <a:pPr marL="76200" indent="0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[6 ,7, 8, 2, 4]</a:t>
            </a:r>
          </a:p>
          <a:p>
            <a:pPr marL="76200" indent="0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6200" indent="0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x2 = [1, 3, 5, 7, 9]</a:t>
            </a:r>
          </a:p>
          <a:p>
            <a:pPr marL="76200" indent="0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y2 = [7, 8, 2, 4, 2]</a:t>
            </a:r>
          </a:p>
          <a:p>
            <a:pPr marL="76200" indent="0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6200" indent="0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plt.bar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 y, label='bars1', color='r')</a:t>
            </a:r>
          </a:p>
          <a:p>
            <a:pPr marL="76200" indent="0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plt.bar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(x2, y2, label='bars2', color='c')</a:t>
            </a:r>
          </a:p>
          <a:p>
            <a:pPr marL="76200" indent="0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6200" indent="0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('x')</a:t>
            </a:r>
          </a:p>
          <a:p>
            <a:pPr marL="76200" indent="0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('y')</a:t>
            </a:r>
          </a:p>
          <a:p>
            <a:pPr marL="76200" indent="0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('Two Bar Charts')</a:t>
            </a:r>
          </a:p>
          <a:p>
            <a:pPr marL="76200" indent="0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6200" indent="0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en-US" sz="4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6200" indent="0">
              <a:buNone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08500" y="1632213"/>
            <a:ext cx="3497263" cy="25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1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Stacked Chart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762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[1, 2, 3, 4, 5]</a:t>
            </a:r>
          </a:p>
          <a:p>
            <a:pPr marL="762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y1 = [6 ,7, 8, 2, 4]</a:t>
            </a:r>
          </a:p>
          <a:p>
            <a:pPr marL="762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y2 = [7, 8, 2, 4, 2]</a:t>
            </a:r>
          </a:p>
          <a:p>
            <a:pPr marL="76200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plt.bar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y1, label='bars1', color='r')</a:t>
            </a:r>
          </a:p>
          <a:p>
            <a:pPr marL="762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plt.bar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 y2, label='bars2', color='c',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bottom=y1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76200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('x')</a:t>
            </a:r>
          </a:p>
          <a:p>
            <a:pPr marL="762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('y')</a:t>
            </a:r>
          </a:p>
          <a:p>
            <a:pPr marL="762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(‘Stacked Bar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Chart')</a:t>
            </a:r>
          </a:p>
          <a:p>
            <a:pPr marL="762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620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08500" y="1652098"/>
            <a:ext cx="3497263" cy="251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7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#2</a:t>
            </a:r>
            <a:endParaRPr lang="ko-KR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www.tutorialspoint.com/tableau/tableau_histogram.htm</a:t>
            </a:r>
            <a:endParaRPr lang="en-US" altLang="ko-KR" dirty="0" smtClean="0"/>
          </a:p>
          <a:p>
            <a:r>
              <a:rPr lang="ko-KR" altLang="en-US" b="1" dirty="0" smtClean="0"/>
              <a:t>그래프에 세그먼트를 칼라로 집어넣음</a:t>
            </a:r>
            <a:endParaRPr lang="en-US" altLang="ko-KR" b="1" dirty="0" smtClean="0"/>
          </a:p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9" y="1498601"/>
            <a:ext cx="390071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43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Plot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90774" y="1498601"/>
            <a:ext cx="3558924" cy="2825496"/>
          </a:xfrm>
        </p:spPr>
        <p:txBody>
          <a:bodyPr>
            <a:normAutofit/>
          </a:bodyPr>
          <a:lstStyle/>
          <a:p>
            <a:r>
              <a:rPr lang="en-US" dirty="0" smtClean="0"/>
              <a:t>Used </a:t>
            </a:r>
            <a:r>
              <a:rPr lang="en-US" dirty="0"/>
              <a:t>to plot a combination of categorical and continuous </a:t>
            </a:r>
            <a:r>
              <a:rPr lang="en-US" dirty="0" smtClean="0"/>
              <a:t>variables (</a:t>
            </a:r>
            <a:r>
              <a:rPr lang="ko-KR" altLang="en-US" dirty="0" smtClean="0">
                <a:latin typeface="+mn-ea"/>
                <a:ea typeface="+mn-ea"/>
              </a:rPr>
              <a:t>범주형 변수와 연속변수의 관계를 보여줄때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r>
              <a:rPr lang="en-US" dirty="0" smtClean="0">
                <a:latin typeface="+mn-ea"/>
                <a:ea typeface="+mn-ea"/>
              </a:rPr>
              <a:t> </a:t>
            </a:r>
            <a:endParaRPr lang="en-US" dirty="0">
              <a:latin typeface="+mn-ea"/>
              <a:ea typeface="+mn-ea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76972" y="1393852"/>
            <a:ext cx="5137723" cy="269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6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Boxplot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sz="half" idx="1"/>
          </p:nvPr>
        </p:nvSpPr>
        <p:spPr>
          <a:xfrm>
            <a:off x="200025" y="1498601"/>
            <a:ext cx="3805047" cy="2825496"/>
          </a:xfrm>
        </p:spPr>
        <p:txBody>
          <a:bodyPr/>
          <a:lstStyle/>
          <a:p>
            <a:r>
              <a:rPr lang="en-US" dirty="0" smtClean="0"/>
              <a:t>The median of a data set is the value in the middle      when the data items are arranged in ascending order </a:t>
            </a:r>
            <a:r>
              <a:rPr lang="ko-KR" altLang="en-US" b="1" dirty="0" smtClean="0"/>
              <a:t>중위수는 순서대로 정렬시 가운데 있는 값</a:t>
            </a:r>
            <a:endParaRPr lang="en-US" b="1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50" y="1498601"/>
            <a:ext cx="53149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83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 = [[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2, 4, 6, 8, 10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],[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6 ,7, 8, 2, 4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],[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1, 3, 5, 7, 9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],[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7, 8, 2, 4, 2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(data)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plt.boxplot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('x')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('y')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('Box Plot')</a:t>
            </a:r>
          </a:p>
          <a:p>
            <a:pPr marL="0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08500" y="1652098"/>
            <a:ext cx="3497263" cy="251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8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#2</a:t>
            </a:r>
            <a:endParaRPr lang="ko-KR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www.tutorialspoint.com/tableau/tableau_box_plot.htm</a:t>
            </a:r>
            <a:endParaRPr lang="en-US" altLang="ko-KR" dirty="0" smtClean="0"/>
          </a:p>
          <a:p>
            <a:r>
              <a:rPr lang="ko-KR" altLang="en-US" b="1" dirty="0" smtClean="0"/>
              <a:t>카테고리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쉽모드를 열에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프라핏을 행에 넣은후 박스플랏을 선택</a:t>
            </a:r>
            <a:endParaRPr lang="ko-KR" alt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408748"/>
            <a:ext cx="3525201" cy="352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7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Tableau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93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Pie Chart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>
          <a:xfrm>
            <a:off x="507491" y="1498601"/>
            <a:ext cx="4367115" cy="2825496"/>
          </a:xfrm>
        </p:spPr>
        <p:txBody>
          <a:bodyPr>
            <a:normAutofit fontScale="85000" lnSpcReduction="20000"/>
          </a:bodyPr>
          <a:lstStyle/>
          <a:p>
            <a:pPr marL="762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slices = [7, 2, 2, 13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activities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sleeping','eating','working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','playing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cols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c','m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','r','k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plt.pie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(slices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labels=activities,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colors = cols,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startangle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=90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shadow=True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explode=(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0,0.1,0,0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autopct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='%1.1f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%%')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('Pie Chart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49254" y="1317511"/>
            <a:ext cx="3497263" cy="238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1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#2</a:t>
            </a:r>
            <a:endParaRPr lang="ko-KR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www.tutorialspoint.com/tableau/tableau_pie_chart.htm</a:t>
            </a:r>
            <a:endParaRPr lang="en-US" altLang="ko-KR" dirty="0" smtClean="0"/>
          </a:p>
          <a:p>
            <a:r>
              <a:rPr lang="ko-KR" altLang="en-US" b="1" dirty="0" smtClean="0"/>
              <a:t>프라핏을 사이즈에 넣고 파이차트 체크</a:t>
            </a:r>
            <a:r>
              <a:rPr lang="en-US" altLang="ko-KR" b="1" dirty="0" smtClean="0"/>
              <a:t>! </a:t>
            </a:r>
            <a:r>
              <a:rPr lang="ko-KR" altLang="en-US" b="1" dirty="0" smtClean="0"/>
              <a:t>지역을 칼라로 넣어주고 지역을 레이블로 줌</a:t>
            </a:r>
            <a:endParaRPr lang="ko-KR" alt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498601"/>
            <a:ext cx="364302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35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Bubble Chart</a:t>
            </a:r>
            <a:endParaRPr lang="ko-KR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ko-KR" dirty="0" smtClean="0"/>
              <a:t>Can plot </a:t>
            </a:r>
            <a:r>
              <a:rPr lang="en-US" altLang="ko-KR" dirty="0"/>
              <a:t>a combination of categorical and continuous variables (</a:t>
            </a:r>
            <a:r>
              <a:rPr lang="ko-KR" altLang="en-US" dirty="0">
                <a:latin typeface="+mn-ea"/>
              </a:rPr>
              <a:t>범주형 변수와 연속변수의 관계를 보여줄때</a:t>
            </a:r>
            <a:r>
              <a:rPr lang="en-US" altLang="ko-KR" dirty="0">
                <a:latin typeface="+mn-ea"/>
              </a:rPr>
              <a:t>) </a:t>
            </a:r>
          </a:p>
          <a:p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8" y="1370410"/>
            <a:ext cx="3652441" cy="365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49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#2</a:t>
            </a:r>
            <a:endParaRPr lang="ko-KR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www.tutorialspoint.com/tableau/tableau_bubble_chart.htm</a:t>
            </a:r>
            <a:endParaRPr lang="en-US" altLang="ko-KR" dirty="0" smtClean="0"/>
          </a:p>
          <a:p>
            <a:r>
              <a:rPr lang="ko-KR" altLang="en-US" b="1" dirty="0" smtClean="0"/>
              <a:t>칼라를 바꿀때는 칼라 </a:t>
            </a:r>
            <a:r>
              <a:rPr lang="en-US" altLang="ko-KR" b="1" dirty="0" smtClean="0">
                <a:sym typeface="Wingdings" panose="05000000000000000000" pitchFamily="2" charset="2"/>
              </a:rPr>
              <a:t> Edit Color  Palette</a:t>
            </a:r>
            <a:r>
              <a:rPr lang="ko-KR" altLang="en-US" b="1" dirty="0" smtClean="0">
                <a:sym typeface="Wingdings" panose="05000000000000000000" pitchFamily="2" charset="2"/>
              </a:rPr>
              <a:t>를 바꿈</a:t>
            </a:r>
            <a:endParaRPr lang="en-US" altLang="ko-KR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498601"/>
            <a:ext cx="3525201" cy="352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47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Tree Map</a:t>
            </a:r>
            <a:endParaRPr lang="ko-KR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www.tutorialspoint.com/tableau/tableau_tree_map.htm</a:t>
            </a:r>
            <a:endParaRPr lang="en-US" altLang="ko-K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9" y="1498601"/>
            <a:ext cx="3529853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98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Area Chart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8814" y="1414715"/>
            <a:ext cx="5542725" cy="290938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6360" y="1498601"/>
            <a:ext cx="2586140" cy="2825496"/>
          </a:xfrm>
        </p:spPr>
        <p:txBody>
          <a:bodyPr>
            <a:normAutofit/>
          </a:bodyPr>
          <a:lstStyle/>
          <a:p>
            <a:r>
              <a:rPr lang="en-US" dirty="0" smtClean="0"/>
              <a:t>Used </a:t>
            </a:r>
            <a:r>
              <a:rPr lang="en-US" dirty="0"/>
              <a:t>to show continuity across a variable or data </a:t>
            </a:r>
            <a:r>
              <a:rPr lang="en-US" dirty="0" smtClean="0"/>
              <a:t>set (</a:t>
            </a:r>
            <a:r>
              <a:rPr lang="ko-KR" altLang="en-US" dirty="0" smtClean="0">
                <a:latin typeface="+mn-ea"/>
                <a:ea typeface="+mn-ea"/>
              </a:rPr>
              <a:t>연속변수의 빈도를 나타낼때</a:t>
            </a:r>
            <a:r>
              <a:rPr lang="en-US" altLang="ko-K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47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498601"/>
            <a:ext cx="4064508" cy="3586516"/>
          </a:xfrm>
        </p:spPr>
        <p:txBody>
          <a:bodyPr>
            <a:normAutofit fontScale="92500"/>
          </a:bodyPr>
          <a:lstStyle/>
          <a:p>
            <a:pPr marL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days = [1, 2, 3, 4, 5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sleeping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[7, 8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6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11, 7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eating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[2, 3, 4, 3, 2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working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[7, 8, 7, 2, 2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playing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[8, 5, 7, 8, 13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plt.stackplot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(days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sleeping, eating, working, playing, colors=['m', 'c', 'r', 'k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'])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('x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plt.title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Area Chart')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86573" y="1263971"/>
            <a:ext cx="4209532" cy="303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5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Legends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([],[],color='m', label='sleeping', linewidth=5)</a:t>
            </a:r>
          </a:p>
          <a:p>
            <a:pPr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([],[],color='c', label='eating', linewidth=5)</a:t>
            </a:r>
          </a:p>
          <a:p>
            <a:pPr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([],[],color='r', label='working', linewidth=5)</a:t>
            </a:r>
          </a:p>
          <a:p>
            <a:pPr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([],[],color='k', label='playing', linewidth=5)</a:t>
            </a:r>
          </a:p>
          <a:p>
            <a:pPr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>
                <a:sym typeface="Quattrocento Sans"/>
              </a:rPr>
              <a:t>Place this code any places above legend() </a:t>
            </a:r>
            <a:br>
              <a:rPr lang="en-US" altLang="ko-KR" dirty="0" smtClean="0">
                <a:sym typeface="Quattrocento Sans"/>
              </a:rPr>
            </a:br>
            <a:r>
              <a:rPr lang="ko-KR" altLang="en-US" b="1" dirty="0" smtClean="0">
                <a:sym typeface="Quattrocento Sans"/>
              </a:rPr>
              <a:t>범례함수전에 코드를 집어넣어야 함</a:t>
            </a:r>
            <a:endParaRPr lang="en-US" altLang="ko-KR" b="1" dirty="0" smtClean="0">
              <a:sym typeface="Quattrocento San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802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#2</a:t>
            </a:r>
            <a:endParaRPr lang="ko-KR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5060948" y="1498601"/>
            <a:ext cx="3497580" cy="2825496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help.tableau.com/current/pro/desktop/en-us/qs_area_charts.htm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20" y="1847850"/>
            <a:ext cx="4022806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20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5393" y="1498601"/>
            <a:ext cx="4301144" cy="2257675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Uses intensity of </a:t>
            </a:r>
            <a:r>
              <a:rPr lang="en-US" sz="1800" dirty="0"/>
              <a:t>colors to di</a:t>
            </a:r>
            <a:r>
              <a:rPr lang="en-US" sz="1800" dirty="0">
                <a:latin typeface="Quattrocento Sans" panose="020B0604020202020204" charset="0"/>
              </a:rPr>
              <a:t>spla</a:t>
            </a:r>
            <a:r>
              <a:rPr lang="en-US" sz="1800" dirty="0"/>
              <a:t>y relationship between two or three or many variables in a two dimensional </a:t>
            </a:r>
            <a:r>
              <a:rPr lang="en-US" sz="1800" dirty="0" smtClean="0"/>
              <a:t>image (</a:t>
            </a:r>
            <a:r>
              <a:rPr lang="en-US" sz="1800" dirty="0" smtClean="0">
                <a:latin typeface="+mn-ea"/>
                <a:ea typeface="+mn-ea"/>
              </a:rPr>
              <a:t>2</a:t>
            </a:r>
            <a:r>
              <a:rPr lang="ko-KR" altLang="en-US" sz="1800" dirty="0" smtClean="0">
                <a:latin typeface="+mn-ea"/>
                <a:ea typeface="+mn-ea"/>
              </a:rPr>
              <a:t>개이상 변수의 관계를 색의 진하기로 나타냄</a:t>
            </a:r>
            <a:r>
              <a:rPr lang="en-US" altLang="ko-KR" sz="1800" dirty="0" smtClean="0"/>
              <a:t>)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703891" y="3951882"/>
            <a:ext cx="76572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rPr>
              <a:t>Explores two dimensions as the axis and the third dimension by intensity of </a:t>
            </a:r>
            <a:r>
              <a: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rPr>
              <a:t>color </a:t>
            </a:r>
            <a:r>
              <a:rPr lang="en-US" sz="18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rPr>
              <a:t>2</a:t>
            </a:r>
            <a:r>
              <a:rPr lang="ko-KR" altLang="en-US" sz="18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rPr>
              <a:t>개의 변수는 각각의 축으로</a:t>
            </a:r>
            <a:r>
              <a:rPr lang="en-US" altLang="ko-KR" sz="18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rPr>
              <a:t>, 3</a:t>
            </a:r>
            <a:r>
              <a:rPr lang="ko-KR" altLang="en-US" sz="18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rPr>
              <a:t>번째 변수는 색의 진하기 정도로</a:t>
            </a:r>
            <a:endParaRPr lang="en-US" sz="1800" b="1" kern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79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Number Functions</a:t>
            </a:r>
            <a:endParaRPr lang="ko-KR" alt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5453215"/>
              </p:ext>
            </p:extLst>
          </p:nvPr>
        </p:nvGraphicFramePr>
        <p:xfrm>
          <a:off x="508000" y="1508125"/>
          <a:ext cx="8064500" cy="2133600"/>
        </p:xfrm>
        <a:graphic>
          <a:graphicData uri="http://schemas.openxmlformats.org/drawingml/2006/table">
            <a:tbl>
              <a:tblPr/>
              <a:tblGrid>
                <a:gridCol w="3018971">
                  <a:extLst>
                    <a:ext uri="{9D8B030D-6E8A-4147-A177-3AD203B41FA5}">
                      <a16:colId xmlns:a16="http://schemas.microsoft.com/office/drawing/2014/main" val="404767173"/>
                    </a:ext>
                  </a:extLst>
                </a:gridCol>
                <a:gridCol w="5045529">
                  <a:extLst>
                    <a:ext uri="{9D8B030D-6E8A-4147-A177-3AD203B41FA5}">
                      <a16:colId xmlns:a16="http://schemas.microsoft.com/office/drawing/2014/main" val="324615805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dirty="0">
                          <a:effectLst/>
                        </a:rPr>
                        <a:t>Function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27235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fontAlgn="t"/>
                      <a:r>
                        <a:rPr lang="en-US" sz="1300" b="0" dirty="0">
                          <a:effectLst/>
                        </a:rPr>
                        <a:t>CEILING (number)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b="0" dirty="0">
                          <a:effectLst/>
                        </a:rPr>
                        <a:t>CEILING(2.145) = 3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33315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fontAlgn="t"/>
                      <a:r>
                        <a:rPr lang="en-US" sz="1300" b="0" dirty="0">
                          <a:effectLst/>
                        </a:rPr>
                        <a:t>POWER (number, power)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b="0" dirty="0">
                          <a:effectLst/>
                        </a:rPr>
                        <a:t>POWER(5,3) = 125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78633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fontAlgn="t"/>
                      <a:r>
                        <a:rPr lang="en-US" sz="1300" b="0">
                          <a:effectLst/>
                        </a:rPr>
                        <a:t>ROUND (number, [decimals])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300" b="0" dirty="0">
                          <a:effectLst/>
                        </a:rPr>
                        <a:t>ROUND(3.14152,2) = 3.14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497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819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275" y="1323975"/>
            <a:ext cx="3952875" cy="30001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data=[[2,3,4,1],[6,3,5,2],[6,3,5,4],[3,7,5,4],[2,8,1,5]] #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5x4 matrix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Index= ['I1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', 'I2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','I3','I4','I5']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Cols = ['C1', 'C2', 'C3','C4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'] #4 variables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(data, index=Index, columns=Cols)</a:t>
            </a:r>
          </a:p>
          <a:p>
            <a:pPr marL="0" indent="0">
              <a:buNone/>
            </a:pP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plt.pcolor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df.corr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plt.matshow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df.corr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plt.colorbar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Rectangle 3"/>
          <p:cNvSpPr/>
          <p:nvPr/>
        </p:nvSpPr>
        <p:spPr>
          <a:xfrm>
            <a:off x="3572081" y="4204651"/>
            <a:ext cx="5269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ea"/>
                <a:ea typeface="+mn-ea"/>
              </a:rPr>
              <a:t>Positive co-relations are displayed in </a:t>
            </a:r>
            <a:r>
              <a:rPr lang="en-US" sz="1800" dirty="0" smtClean="0">
                <a:latin typeface="+mn-ea"/>
                <a:ea typeface="+mn-ea"/>
              </a:rPr>
              <a:t>yellow </a:t>
            </a:r>
            <a:r>
              <a:rPr lang="en-US" sz="1800" dirty="0">
                <a:latin typeface="+mn-ea"/>
                <a:ea typeface="+mn-ea"/>
              </a:rPr>
              <a:t>and negative correlations in </a:t>
            </a:r>
            <a:r>
              <a:rPr lang="en-US" sz="1800" dirty="0" smtClean="0">
                <a:latin typeface="+mn-ea"/>
                <a:ea typeface="+mn-ea"/>
              </a:rPr>
              <a:t>dark blue color</a:t>
            </a:r>
            <a:r>
              <a:rPr lang="en-US" sz="1800" dirty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양의 관계는 노란색</a:t>
            </a:r>
            <a:r>
              <a:rPr lang="en-US" altLang="ko-KR" sz="1800" b="1" dirty="0" smtClean="0">
                <a:latin typeface="+mn-ea"/>
                <a:ea typeface="+mn-ea"/>
              </a:rPr>
              <a:t>, </a:t>
            </a:r>
            <a:r>
              <a:rPr lang="ko-KR" altLang="en-US" sz="1800" b="1" dirty="0" smtClean="0">
                <a:latin typeface="+mn-ea"/>
                <a:ea typeface="+mn-ea"/>
              </a:rPr>
              <a:t>음의 관계는 어두운 파란색</a:t>
            </a:r>
            <a:endParaRPr lang="en-US" sz="1800" b="1" dirty="0">
              <a:latin typeface="+mn-ea"/>
              <a:ea typeface="+mn-ea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08500" y="1700884"/>
            <a:ext cx="3497263" cy="242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2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#2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Complete the map </a:t>
            </a:r>
            <a:r>
              <a:rPr lang="en-US" altLang="ko-KR" dirty="0"/>
              <a:t>tutorial on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help.tableau.com/current/pro/desktop/en-gb/maps_howto_simple.htm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04" y="2774794"/>
            <a:ext cx="3166696" cy="2195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92" y="2723358"/>
            <a:ext cx="3076575" cy="21279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04600" y="2433839"/>
            <a:ext cx="10342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333333"/>
                </a:solidFill>
                <a:latin typeface="+mn-ea"/>
                <a:ea typeface="+mn-ea"/>
              </a:rPr>
              <a:t>Point </a:t>
            </a:r>
            <a:r>
              <a:rPr lang="en-US" altLang="ko-KR" dirty="0">
                <a:solidFill>
                  <a:srgbClr val="333333"/>
                </a:solidFill>
                <a:latin typeface="+mn-ea"/>
                <a:ea typeface="+mn-ea"/>
              </a:rPr>
              <a:t>M</a:t>
            </a:r>
            <a:r>
              <a:rPr lang="en-US" altLang="ko-KR" dirty="0" smtClean="0">
                <a:solidFill>
                  <a:srgbClr val="333333"/>
                </a:solidFill>
                <a:latin typeface="+mn-ea"/>
                <a:ea typeface="+mn-ea"/>
              </a:rPr>
              <a:t>ap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5229" y="2433523"/>
            <a:ext cx="12747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333333"/>
                </a:solidFill>
                <a:latin typeface="+mn-ea"/>
              </a:rPr>
              <a:t>Polygon Map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93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Exercise </a:t>
            </a:r>
            <a:r>
              <a:rPr lang="en-US" dirty="0" smtClean="0"/>
              <a:t>#2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Chipotle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Analyze the Chipotle data using graphs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Histogram</a:t>
            </a:r>
          </a:p>
          <a:p>
            <a:pPr lvl="1"/>
            <a:r>
              <a:rPr lang="en-US" dirty="0" smtClean="0"/>
              <a:t>Bar chart, horizontal bar chart, stacked bar chart</a:t>
            </a:r>
          </a:p>
          <a:p>
            <a:pPr lvl="1"/>
            <a:r>
              <a:rPr lang="en-US" dirty="0" smtClean="0"/>
              <a:t>Box plot</a:t>
            </a:r>
          </a:p>
          <a:p>
            <a:pPr lvl="1"/>
            <a:r>
              <a:rPr lang="en-US" dirty="0" smtClean="0"/>
              <a:t>Area chart</a:t>
            </a:r>
          </a:p>
          <a:p>
            <a:pPr lvl="1"/>
            <a:r>
              <a:rPr lang="en-US" dirty="0" smtClean="0"/>
              <a:t>Heat </a:t>
            </a:r>
            <a:r>
              <a:rPr lang="en-US" dirty="0" smtClean="0"/>
              <a:t>map (if possible)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#2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 err="1" smtClean="0"/>
              <a:t>Sales_Profits</a:t>
            </a:r>
            <a:r>
              <a:rPr lang="en-US" altLang="ko-KR" dirty="0" smtClean="0"/>
              <a:t> Worksheet</a:t>
            </a:r>
            <a:endParaRPr lang="ko-KR" alt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err="1" smtClean="0"/>
              <a:t>Sales_state</a:t>
            </a:r>
            <a:r>
              <a:rPr lang="en-US" altLang="ko-KR" dirty="0" smtClean="0"/>
              <a:t> Worksheet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4168140" y="63626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2"/>
              </a:rPr>
              <a:t>https://www.tutorialspoint.com/tableau/tableau_dashboard.htm</a:t>
            </a:r>
            <a:endParaRPr lang="ko-KR" altLang="en-US" dirty="0"/>
          </a:p>
        </p:txBody>
      </p:sp>
      <p:pic>
        <p:nvPicPr>
          <p:cNvPr id="1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59" y="2118034"/>
            <a:ext cx="2160000" cy="2685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427" y="2118034"/>
            <a:ext cx="2160000" cy="26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2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#2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/>
              <a:t>Profit_Dashboard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65220" y="1498601"/>
            <a:ext cx="4340858" cy="2825496"/>
          </a:xfrm>
        </p:spPr>
        <p:txBody>
          <a:bodyPr/>
          <a:lstStyle/>
          <a:p>
            <a:r>
              <a:rPr lang="ko-KR" altLang="en-US" dirty="0" smtClean="0"/>
              <a:t>대시보드를 만든후 </a:t>
            </a:r>
            <a:r>
              <a:rPr lang="ko-KR" altLang="en-US" dirty="0" smtClean="0"/>
              <a:t>필터를 </a:t>
            </a:r>
            <a:r>
              <a:rPr lang="ko-KR" altLang="en-US" dirty="0" smtClean="0"/>
              <a:t>이용하여 어떻게 데이터가 연결되는지 확인하시요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27" y="1949808"/>
            <a:ext cx="2089593" cy="29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5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Exercise </a:t>
            </a:r>
            <a:r>
              <a:rPr lang="en-US" dirty="0" smtClean="0"/>
              <a:t>#2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Occupation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Analyze the Occupation data using graphs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Histogram</a:t>
            </a:r>
          </a:p>
          <a:p>
            <a:pPr lvl="1"/>
            <a:r>
              <a:rPr lang="en-US" dirty="0" smtClean="0"/>
              <a:t>Bar chart, horizontal bar chart, stacked bar chart</a:t>
            </a:r>
          </a:p>
          <a:p>
            <a:pPr lvl="1"/>
            <a:r>
              <a:rPr lang="en-US" dirty="0" smtClean="0"/>
              <a:t>Box plot</a:t>
            </a:r>
          </a:p>
          <a:p>
            <a:pPr lvl="1"/>
            <a:r>
              <a:rPr lang="en-US" dirty="0" smtClean="0"/>
              <a:t>Area chart</a:t>
            </a:r>
          </a:p>
          <a:p>
            <a:pPr lvl="1"/>
            <a:r>
              <a:rPr lang="en-US" dirty="0" smtClean="0"/>
              <a:t>Heat </a:t>
            </a:r>
            <a:r>
              <a:rPr lang="en-US" dirty="0" smtClean="0"/>
              <a:t>map (if possible)</a:t>
            </a:r>
          </a:p>
          <a:p>
            <a:pPr lvl="1"/>
            <a:r>
              <a:rPr lang="en-US" dirty="0" smtClean="0"/>
              <a:t>Point map/polygon map (if possible)</a:t>
            </a:r>
            <a:endParaRPr lang="en-US" dirty="0"/>
          </a:p>
          <a:p>
            <a:r>
              <a:rPr lang="en-US" dirty="0" smtClean="0"/>
              <a:t>Create a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9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</a:t>
            </a:r>
            <a:r>
              <a:rPr lang="en-US" dirty="0" smtClean="0"/>
              <a:t>#2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World Food Facts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Analyze the world food fact data using graphs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smtClean="0"/>
              <a:t>Histogram</a:t>
            </a:r>
          </a:p>
          <a:p>
            <a:pPr lvl="1"/>
            <a:r>
              <a:rPr lang="en-US" dirty="0" smtClean="0"/>
              <a:t>Bar chart, horizontal bar chart, stacked bar chart</a:t>
            </a:r>
          </a:p>
          <a:p>
            <a:pPr lvl="1"/>
            <a:r>
              <a:rPr lang="en-US" dirty="0" smtClean="0"/>
              <a:t>Box plot</a:t>
            </a:r>
          </a:p>
          <a:p>
            <a:pPr lvl="1"/>
            <a:r>
              <a:rPr lang="en-US" dirty="0" smtClean="0"/>
              <a:t>Area chart</a:t>
            </a:r>
          </a:p>
          <a:p>
            <a:pPr lvl="1"/>
            <a:r>
              <a:rPr lang="en-US" dirty="0" smtClean="0"/>
              <a:t>Heat </a:t>
            </a:r>
            <a:r>
              <a:rPr lang="en-US" dirty="0" smtClean="0"/>
              <a:t>map (if possible)</a:t>
            </a:r>
          </a:p>
          <a:p>
            <a:pPr lvl="1"/>
            <a:r>
              <a:rPr lang="en-US" altLang="ko-KR" dirty="0"/>
              <a:t>Point map/polygon map (if possible)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53989" y="4219039"/>
            <a:ext cx="7353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hlinkClick r:id="rId2"/>
              </a:rPr>
              <a:t>https://www.kaggle.com/openfoodfacts/world-food-facts/data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3701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Database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066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Spreadsheet vs. Database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Spreadsheet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508000" y="2065338"/>
          <a:ext cx="3497263" cy="2400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4"/>
            <p:extLst/>
          </p:nvPr>
        </p:nvGraphicFramePr>
        <p:xfrm>
          <a:off x="4505325" y="2063750"/>
          <a:ext cx="3497263" cy="2400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83597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Difference between Spreadsheet and Database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75" y="1730375"/>
            <a:ext cx="5848350" cy="2381250"/>
          </a:xfrm>
        </p:spPr>
      </p:pic>
      <p:sp>
        <p:nvSpPr>
          <p:cNvPr id="4" name="TextBox 3"/>
          <p:cNvSpPr txBox="1"/>
          <p:nvPr/>
        </p:nvSpPr>
        <p:spPr>
          <a:xfrm>
            <a:off x="1616075" y="4327634"/>
            <a:ext cx="271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데이터분석</a:t>
            </a:r>
            <a:r>
              <a:rPr lang="en-US" altLang="ko-KR" b="1" dirty="0" smtClean="0">
                <a:latin typeface="+mn-ea"/>
                <a:ea typeface="+mn-ea"/>
              </a:rPr>
              <a:t>, </a:t>
            </a:r>
            <a:r>
              <a:rPr lang="ko-KR" altLang="en-US" b="1" dirty="0" smtClean="0">
                <a:latin typeface="+mn-ea"/>
                <a:ea typeface="+mn-ea"/>
              </a:rPr>
              <a:t>수학</a:t>
            </a:r>
            <a:r>
              <a:rPr lang="en-US" altLang="ko-KR" b="1" dirty="0" smtClean="0">
                <a:latin typeface="+mn-ea"/>
                <a:ea typeface="+mn-ea"/>
              </a:rPr>
              <a:t>, </a:t>
            </a:r>
            <a:r>
              <a:rPr lang="ko-KR" altLang="en-US" b="1" dirty="0" smtClean="0">
                <a:latin typeface="+mn-ea"/>
                <a:ea typeface="+mn-ea"/>
              </a:rPr>
              <a:t>로직</a:t>
            </a:r>
            <a:r>
              <a:rPr lang="en-US" altLang="ko-KR" b="1" dirty="0" smtClean="0">
                <a:latin typeface="+mn-ea"/>
                <a:ea typeface="+mn-ea"/>
              </a:rPr>
              <a:t>, </a:t>
            </a:r>
            <a:br>
              <a:rPr lang="en-US" altLang="ko-KR" b="1" dirty="0" smtClean="0">
                <a:latin typeface="+mn-ea"/>
                <a:ea typeface="+mn-ea"/>
              </a:rPr>
            </a:br>
            <a:r>
              <a:rPr lang="ko-KR" altLang="en-US" b="1" dirty="0" smtClean="0">
                <a:latin typeface="+mn-ea"/>
                <a:ea typeface="+mn-ea"/>
              </a:rPr>
              <a:t>계산</a:t>
            </a:r>
            <a:r>
              <a:rPr lang="en-US" altLang="ko-KR" b="1" dirty="0" smtClean="0">
                <a:latin typeface="+mn-ea"/>
                <a:ea typeface="+mn-ea"/>
              </a:rPr>
              <a:t>, </a:t>
            </a:r>
            <a:r>
              <a:rPr lang="ko-KR" altLang="en-US" b="1" dirty="0" smtClean="0">
                <a:latin typeface="+mn-ea"/>
                <a:ea typeface="+mn-ea"/>
              </a:rPr>
              <a:t>통계</a:t>
            </a:r>
            <a:r>
              <a:rPr lang="en-US" altLang="ko-KR" b="1" dirty="0" smtClean="0">
                <a:latin typeface="+mn-ea"/>
                <a:ea typeface="+mn-ea"/>
              </a:rPr>
              <a:t>, </a:t>
            </a:r>
            <a:r>
              <a:rPr lang="ko-KR" altLang="en-US" b="1" dirty="0" smtClean="0">
                <a:latin typeface="+mn-ea"/>
                <a:ea typeface="+mn-ea"/>
              </a:rPr>
              <a:t>조건포맷</a:t>
            </a:r>
            <a:r>
              <a:rPr lang="en-US" altLang="ko-KR" b="1" dirty="0" smtClean="0">
                <a:latin typeface="+mn-ea"/>
                <a:ea typeface="+mn-ea"/>
              </a:rPr>
              <a:t>, </a:t>
            </a:r>
            <a:r>
              <a:rPr lang="ko-KR" altLang="en-US" b="1" dirty="0" smtClean="0">
                <a:latin typeface="+mn-ea"/>
                <a:ea typeface="+mn-ea"/>
              </a:rPr>
              <a:t>차트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1696" y="4327634"/>
            <a:ext cx="298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데이터관리</a:t>
            </a:r>
            <a:r>
              <a:rPr lang="en-US" altLang="ko-KR" b="1" dirty="0" smtClean="0">
                <a:latin typeface="+mn-ea"/>
                <a:ea typeface="+mn-ea"/>
              </a:rPr>
              <a:t>, </a:t>
            </a:r>
            <a:r>
              <a:rPr lang="ko-KR" altLang="en-US" b="1" dirty="0" smtClean="0">
                <a:latin typeface="+mn-ea"/>
                <a:ea typeface="+mn-ea"/>
              </a:rPr>
              <a:t>데이터 구조화</a:t>
            </a:r>
            <a:r>
              <a:rPr lang="en-US" altLang="ko-KR" b="1" dirty="0" smtClean="0">
                <a:latin typeface="+mn-ea"/>
                <a:ea typeface="+mn-ea"/>
              </a:rPr>
              <a:t>, </a:t>
            </a:r>
            <a:r>
              <a:rPr lang="ko-KR" altLang="en-US" b="1" dirty="0" smtClean="0">
                <a:latin typeface="+mn-ea"/>
                <a:ea typeface="+mn-ea"/>
              </a:rPr>
              <a:t>복잡한 질의</a:t>
            </a:r>
            <a:r>
              <a:rPr lang="en-US" altLang="ko-KR" b="1" dirty="0" smtClean="0">
                <a:latin typeface="+mn-ea"/>
                <a:ea typeface="+mn-ea"/>
              </a:rPr>
              <a:t>, </a:t>
            </a:r>
            <a:r>
              <a:rPr lang="ko-KR" altLang="en-US" b="1" dirty="0" smtClean="0">
                <a:latin typeface="+mn-ea"/>
                <a:ea typeface="+mn-ea"/>
              </a:rPr>
              <a:t>자동화</a:t>
            </a:r>
            <a:r>
              <a:rPr lang="en-US" altLang="ko-KR" b="1" dirty="0" smtClean="0">
                <a:latin typeface="+mn-ea"/>
                <a:ea typeface="+mn-ea"/>
              </a:rPr>
              <a:t>, </a:t>
            </a:r>
            <a:r>
              <a:rPr lang="ko-KR" altLang="en-US" b="1" dirty="0" smtClean="0">
                <a:latin typeface="+mn-ea"/>
                <a:ea typeface="+mn-ea"/>
              </a:rPr>
              <a:t>다중사용자</a:t>
            </a:r>
            <a:r>
              <a:rPr lang="en-US" altLang="ko-KR" b="1" dirty="0" smtClean="0">
                <a:latin typeface="+mn-ea"/>
                <a:ea typeface="+mn-ea"/>
              </a:rPr>
              <a:t>, </a:t>
            </a:r>
            <a:r>
              <a:rPr lang="ko-KR" altLang="en-US" b="1" dirty="0" smtClean="0">
                <a:latin typeface="+mn-ea"/>
                <a:ea typeface="+mn-ea"/>
              </a:rPr>
              <a:t>리포트</a:t>
            </a:r>
            <a:endParaRPr lang="ko-KR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573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 Functions</a:t>
            </a:r>
            <a:endParaRPr lang="ko-KR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1065358"/>
              </p:ext>
            </p:extLst>
          </p:nvPr>
        </p:nvGraphicFramePr>
        <p:xfrm>
          <a:off x="508000" y="1587500"/>
          <a:ext cx="7955356" cy="2667000"/>
        </p:xfrm>
        <a:graphic>
          <a:graphicData uri="http://schemas.openxmlformats.org/drawingml/2006/table">
            <a:tbl>
              <a:tblPr/>
              <a:tblGrid>
                <a:gridCol w="3637738">
                  <a:extLst>
                    <a:ext uri="{9D8B030D-6E8A-4147-A177-3AD203B41FA5}">
                      <a16:colId xmlns:a16="http://schemas.microsoft.com/office/drawing/2014/main" val="2829071655"/>
                    </a:ext>
                  </a:extLst>
                </a:gridCol>
                <a:gridCol w="4317618">
                  <a:extLst>
                    <a:ext uri="{9D8B030D-6E8A-4147-A177-3AD203B41FA5}">
                      <a16:colId xmlns:a16="http://schemas.microsoft.com/office/drawing/2014/main" val="239554881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dirty="0">
                          <a:effectLst/>
                        </a:rPr>
                        <a:t>Function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dirty="0">
                          <a:effectLst/>
                        </a:rPr>
                        <a:t>Example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3662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</a:rPr>
                        <a:t>LEN (string)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>
                          <a:effectLst/>
                        </a:rPr>
                        <a:t>LEN("Tableau") = 7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1913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</a:rPr>
                        <a:t>LTRIM (string)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 dirty="0">
                          <a:effectLst/>
                        </a:rPr>
                        <a:t>LTRIM(" Tableau ") = "Tableau"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557109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</a:rPr>
                        <a:t>REPLACE (string, substring, replacement)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 dirty="0">
                          <a:effectLst/>
                        </a:rPr>
                        <a:t>REPLACE("</a:t>
                      </a:r>
                      <a:r>
                        <a:rPr lang="en-US" sz="1300" b="0" dirty="0" err="1">
                          <a:effectLst/>
                        </a:rPr>
                        <a:t>GreenBlueGreen</a:t>
                      </a:r>
                      <a:r>
                        <a:rPr lang="en-US" sz="1300" b="0" dirty="0">
                          <a:effectLst/>
                        </a:rPr>
                        <a:t>", "Blue", "Red") = "</a:t>
                      </a:r>
                      <a:r>
                        <a:rPr lang="en-US" sz="1300" b="0" dirty="0" err="1">
                          <a:effectLst/>
                        </a:rPr>
                        <a:t>GreenRedGreen</a:t>
                      </a:r>
                      <a:r>
                        <a:rPr lang="en-US" sz="1300" b="0" dirty="0">
                          <a:effectLst/>
                        </a:rPr>
                        <a:t>"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211349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</a:rPr>
                        <a:t>UPPER (string)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 dirty="0">
                          <a:effectLst/>
                        </a:rPr>
                        <a:t>UPPER("Tableau") = "TABLEAU"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309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974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2462" y="1498601"/>
            <a:ext cx="4011669" cy="1977696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508498" y="1498601"/>
            <a:ext cx="4128964" cy="343521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 record is composed of fields and contains all the data about one particular person, company, or item in a database</a:t>
            </a:r>
            <a:r>
              <a:rPr lang="en-US" altLang="ko-KR" dirty="0" smtClean="0"/>
              <a:t>.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1" dirty="0" smtClean="0"/>
              <a:t>필드로 구성되어 있고</a:t>
            </a:r>
            <a:r>
              <a:rPr lang="en-US" altLang="ko-KR" b="1" dirty="0" smtClean="0"/>
              <a:t>, DB</a:t>
            </a:r>
            <a:r>
              <a:rPr lang="ko-KR" altLang="en-US" b="1" dirty="0" smtClean="0"/>
              <a:t>안에 있는 각각의 사람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회사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아이템등이 레코드임</a:t>
            </a:r>
            <a:endParaRPr lang="en-US" altLang="ko-KR" b="1" dirty="0" smtClean="0"/>
          </a:p>
          <a:p>
            <a:r>
              <a:rPr lang="en-US" altLang="ko-KR" dirty="0"/>
              <a:t>A field is part of a record and contains a single piece of data for the subject of the record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b="1" dirty="0" smtClean="0"/>
              <a:t>레코드의 일부분으로 레코드에 대한 속성을 포함하고 있음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067585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Database</a:t>
            </a:r>
            <a:endParaRPr lang="en-US" altLang="en-US" dirty="0" smtClean="0"/>
          </a:p>
        </p:txBody>
      </p:sp>
      <p:sp>
        <p:nvSpPr>
          <p:cNvPr id="11267" name="Content Placeholder 2"/>
          <p:cNvSpPr>
            <a:spLocks noGrp="1"/>
          </p:cNvSpPr>
          <p:nvPr>
            <p:ph sz="half" idx="1"/>
          </p:nvPr>
        </p:nvSpPr>
        <p:spPr>
          <a:xfrm>
            <a:off x="217088" y="1407782"/>
            <a:ext cx="3787984" cy="3157640"/>
          </a:xfrm>
        </p:spPr>
        <p:txBody>
          <a:bodyPr/>
          <a:lstStyle/>
          <a:p>
            <a:r>
              <a:rPr lang="en-US" altLang="en-US" dirty="0" smtClean="0"/>
              <a:t>Collection of information that you organize and access according to the logical structure of the information</a:t>
            </a:r>
            <a:br>
              <a:rPr lang="en-US" altLang="en-US" dirty="0" smtClean="0"/>
            </a:br>
            <a:r>
              <a:rPr lang="ko-KR" altLang="en-US" b="1" dirty="0" smtClean="0"/>
              <a:t>논리적 구조를 갖는 정보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테이블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를 모아놓은 것이 데이터베이스</a:t>
            </a:r>
            <a:endParaRPr lang="en-US" altLang="en-US" b="1" dirty="0"/>
          </a:p>
        </p:txBody>
      </p:sp>
      <p:pic>
        <p:nvPicPr>
          <p:cNvPr id="5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24" y="1348828"/>
            <a:ext cx="3063656" cy="2825750"/>
          </a:xfrm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305" y="2955108"/>
            <a:ext cx="2165543" cy="152199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376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Database Management System (DBMS)</a:t>
            </a:r>
            <a:endParaRPr lang="en-US" dirty="0" smtClean="0"/>
          </a:p>
        </p:txBody>
      </p:sp>
      <p:sp>
        <p:nvSpPr>
          <p:cNvPr id="7065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A software system designed to create, store, manage, and facilitate access to databases </a:t>
            </a:r>
            <a:br>
              <a:rPr lang="en-US" altLang="en-US" dirty="0" smtClean="0"/>
            </a:br>
            <a:r>
              <a:rPr lang="ko-KR" altLang="en-US" b="1" dirty="0" smtClean="0"/>
              <a:t>데이터베이스를 만들고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저장하고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관리할수 있는 소프트웨어</a:t>
            </a:r>
            <a:endParaRPr lang="en-US" altLang="ko-KR" b="1" dirty="0"/>
          </a:p>
          <a:p>
            <a:r>
              <a:rPr lang="en-US" altLang="ko-KR" dirty="0"/>
              <a:t>Serves as an intermediary between database applications and the database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b="1" dirty="0" smtClean="0"/>
              <a:t>데이터베이스와 어플리케이션 사이에서 중개하는 역할</a:t>
            </a:r>
            <a:endParaRPr lang="en-US" altLang="en-US" b="1" dirty="0" smtClean="0"/>
          </a:p>
          <a:p>
            <a:r>
              <a:rPr lang="en-US" dirty="0" smtClean="0"/>
              <a:t>The DBMS also manages and controls database activities.</a:t>
            </a:r>
            <a:br>
              <a:rPr lang="en-US" dirty="0" smtClean="0"/>
            </a:br>
            <a:r>
              <a:rPr lang="ko-KR" altLang="en-US" b="1" dirty="0" smtClean="0"/>
              <a:t>데이터베이스 사용자활동도 관리할수 있음</a:t>
            </a:r>
            <a:endParaRPr lang="en-US" b="1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2118" y="3816046"/>
            <a:ext cx="3334681" cy="103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314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5 Components of a DBMS</a:t>
            </a:r>
            <a:endParaRPr lang="en-US" dirty="0"/>
          </a:p>
        </p:txBody>
      </p:sp>
      <p:sp>
        <p:nvSpPr>
          <p:cNvPr id="70658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700" dirty="0"/>
              <a:t>It serves as an intermediary between database applications and the </a:t>
            </a:r>
            <a:r>
              <a:rPr lang="en-US" sz="2700" dirty="0" smtClean="0"/>
              <a:t>database</a:t>
            </a:r>
            <a:br>
              <a:rPr lang="en-US" sz="2700" dirty="0" smtClean="0"/>
            </a:br>
            <a:r>
              <a:rPr lang="ko-KR" altLang="en-US" sz="2700" b="1" dirty="0" smtClean="0"/>
              <a:t>실제 데이터베이스와 어플리케이션 사이를 중재</a:t>
            </a:r>
            <a:endParaRPr lang="en-US" sz="2700" b="1" dirty="0"/>
          </a:p>
        </p:txBody>
      </p:sp>
      <p:pic>
        <p:nvPicPr>
          <p:cNvPr id="10" name="Picture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056" y="1826837"/>
            <a:ext cx="4154410" cy="256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6067425" y="1826837"/>
            <a:ext cx="1657350" cy="239464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51201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Definition Subsystem 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sz="half" idx="1"/>
          </p:nvPr>
        </p:nvSpPr>
        <p:spPr>
          <a:xfrm>
            <a:off x="507491" y="1498601"/>
            <a:ext cx="4285225" cy="333353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 smtClean="0"/>
              <a:t>You create and maintain the data dictionary and structure of the files in a database</a:t>
            </a:r>
            <a:br>
              <a:rPr lang="en-US" altLang="en-US" dirty="0" smtClean="0"/>
            </a:br>
            <a:r>
              <a:rPr lang="ko-KR" altLang="en-US" b="1" dirty="0" smtClean="0"/>
              <a:t>데이터베이스 안에 있는 데이터의 정의 및 구조를 정함</a:t>
            </a:r>
            <a:endParaRPr lang="en-US" altLang="en-US" b="1" dirty="0" smtClean="0"/>
          </a:p>
          <a:p>
            <a:r>
              <a:rPr lang="en-US" altLang="en-US" dirty="0" smtClean="0"/>
              <a:t>The data dictionary helps you define:</a:t>
            </a:r>
          </a:p>
          <a:p>
            <a:pPr lvl="1"/>
            <a:r>
              <a:rPr lang="en-US" altLang="en-US" dirty="0" smtClean="0"/>
              <a:t>Field names </a:t>
            </a:r>
            <a:r>
              <a:rPr lang="ko-KR" altLang="en-US" b="1" dirty="0" smtClean="0"/>
              <a:t>필드이름</a:t>
            </a:r>
            <a:endParaRPr lang="en-US" altLang="en-US" b="1" dirty="0" smtClean="0"/>
          </a:p>
          <a:p>
            <a:pPr lvl="1"/>
            <a:r>
              <a:rPr lang="en-US" altLang="en-US" dirty="0" smtClean="0"/>
              <a:t>Data types (numeric, </a:t>
            </a:r>
            <a:r>
              <a:rPr lang="en-US" altLang="en-US" dirty="0" err="1" smtClean="0"/>
              <a:t>etc</a:t>
            </a:r>
            <a:r>
              <a:rPr lang="en-US" altLang="en-US" dirty="0" smtClean="0"/>
              <a:t>) </a:t>
            </a:r>
            <a:r>
              <a:rPr lang="ko-KR" altLang="en-US" b="1" dirty="0" smtClean="0"/>
              <a:t>데이터타입</a:t>
            </a:r>
            <a:endParaRPr lang="en-US" altLang="en-US" b="1" dirty="0" smtClean="0"/>
          </a:p>
          <a:p>
            <a:pPr lvl="1"/>
            <a:r>
              <a:rPr lang="en-US" altLang="en-US" dirty="0" smtClean="0"/>
              <a:t>Form (do you need an area code) </a:t>
            </a:r>
            <a:r>
              <a:rPr lang="ko-KR" altLang="en-US" b="1" dirty="0" smtClean="0"/>
              <a:t>형식</a:t>
            </a:r>
            <a:endParaRPr lang="en-US" altLang="en-US" b="1" dirty="0" smtClean="0"/>
          </a:p>
          <a:p>
            <a:pPr lvl="1"/>
            <a:r>
              <a:rPr lang="en-US" altLang="en-US" dirty="0" smtClean="0"/>
              <a:t>Default value </a:t>
            </a:r>
            <a:r>
              <a:rPr lang="ko-KR" altLang="en-US" b="1" dirty="0" smtClean="0"/>
              <a:t>기본값 설정</a:t>
            </a:r>
            <a:endParaRPr lang="en-US" altLang="en-US" b="1" dirty="0" smtClean="0"/>
          </a:p>
          <a:p>
            <a:pPr lvl="1"/>
            <a:r>
              <a:rPr lang="en-US" altLang="en-US" dirty="0" smtClean="0"/>
              <a:t>Is an entry required, </a:t>
            </a:r>
            <a:r>
              <a:rPr lang="en-US" altLang="en-US" dirty="0" err="1" smtClean="0"/>
              <a:t>etc</a:t>
            </a:r>
            <a:r>
              <a:rPr lang="en-US" altLang="en-US" dirty="0" smtClean="0"/>
              <a:t> </a:t>
            </a:r>
            <a:r>
              <a:rPr lang="ko-KR" altLang="en-US" b="1" dirty="0" smtClean="0"/>
              <a:t>필수항목 등</a:t>
            </a:r>
            <a:endParaRPr lang="en-US" altLang="en-US" b="1" dirty="0"/>
          </a:p>
        </p:txBody>
      </p:sp>
      <p:pic>
        <p:nvPicPr>
          <p:cNvPr id="7" name="Picture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75237" y="1498601"/>
            <a:ext cx="3831878" cy="2369508"/>
          </a:xfrm>
        </p:spPr>
      </p:pic>
      <p:sp>
        <p:nvSpPr>
          <p:cNvPr id="6" name="Rounded Rectangle 5"/>
          <p:cNvSpPr/>
          <p:nvPr/>
        </p:nvSpPr>
        <p:spPr>
          <a:xfrm>
            <a:off x="6585228" y="1639259"/>
            <a:ext cx="691684" cy="3007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4385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Data Manipulation Subsystem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sz="half" idx="1"/>
          </p:nvPr>
        </p:nvSpPr>
        <p:spPr>
          <a:xfrm>
            <a:off x="289560" y="1666716"/>
            <a:ext cx="5692140" cy="328628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100" dirty="0"/>
              <a:t>You can add, change, and delete information in a database and query it to find valuable </a:t>
            </a:r>
            <a:r>
              <a:rPr lang="en-US" altLang="en-US" sz="2100" dirty="0" smtClean="0"/>
              <a:t>information</a:t>
            </a:r>
            <a:br>
              <a:rPr lang="en-US" altLang="en-US" sz="2100" dirty="0" smtClean="0"/>
            </a:br>
            <a:r>
              <a:rPr lang="ko-KR" altLang="en-US" sz="2100" b="1" dirty="0" smtClean="0"/>
              <a:t>데이터베이스 안에 데이터를 더하거나 바꾸거나 지울수 있고 검색할수도 있음</a:t>
            </a:r>
            <a:endParaRPr lang="en-US" altLang="en-US" sz="2100" b="1" dirty="0"/>
          </a:p>
          <a:p>
            <a:pPr eaLnBrk="1" hangingPunct="1"/>
            <a:r>
              <a:rPr lang="en-US" altLang="en-US" sz="2100" dirty="0" smtClean="0"/>
              <a:t>Includes </a:t>
            </a:r>
            <a:r>
              <a:rPr lang="en-US" altLang="en-US" sz="2100" dirty="0"/>
              <a:t>views, report generators, query-by-example tools, and structured query </a:t>
            </a:r>
            <a:r>
              <a:rPr lang="en-US" altLang="en-US" sz="2100" dirty="0" smtClean="0"/>
              <a:t>language </a:t>
            </a:r>
            <a:r>
              <a:rPr lang="ko-KR" altLang="en-US" sz="2100" b="1" dirty="0" smtClean="0"/>
              <a:t>뷰</a:t>
            </a:r>
            <a:r>
              <a:rPr lang="en-US" altLang="ko-KR" sz="2100" b="1" dirty="0" smtClean="0"/>
              <a:t>, </a:t>
            </a:r>
            <a:r>
              <a:rPr lang="ko-KR" altLang="en-US" sz="2100" b="1" dirty="0" smtClean="0"/>
              <a:t>리포트</a:t>
            </a:r>
            <a:r>
              <a:rPr lang="en-US" altLang="ko-KR" sz="2100" b="1" dirty="0" smtClean="0"/>
              <a:t>, QBE, SQL</a:t>
            </a:r>
            <a:r>
              <a:rPr lang="ko-KR" altLang="en-US" sz="2100" b="1" dirty="0" smtClean="0"/>
              <a:t>을 포함</a:t>
            </a:r>
            <a:endParaRPr lang="en-US" altLang="en-US" sz="2100" b="1" dirty="0"/>
          </a:p>
        </p:txBody>
      </p:sp>
      <p:pic>
        <p:nvPicPr>
          <p:cNvPr id="5" name="Picture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156" y="1666715"/>
            <a:ext cx="2700000" cy="1669592"/>
          </a:xfrm>
          <a:prstGeom prst="rect">
            <a:avLst/>
          </a:prstGeom>
          <a:noFill/>
          <a:ln>
            <a:noFill/>
          </a:ln>
          <a:effectLst>
            <a:outerShdw blurRad="50800" dir="1440000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134056" y="2046207"/>
            <a:ext cx="691684" cy="3007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95162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76" y="1758256"/>
            <a:ext cx="2700000" cy="1669592"/>
          </a:xfrm>
          <a:prstGeom prst="rect">
            <a:avLst/>
          </a:prstGeom>
          <a:noFill/>
          <a:ln>
            <a:noFill/>
          </a:ln>
          <a:effectLst>
            <a:outerShdw blurRad="50800" dir="1440000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mtClean="0"/>
              <a:t>Application Generation Subsystem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666716"/>
            <a:ext cx="5535306" cy="323294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700" dirty="0"/>
              <a:t>Contains facilities to help you develop transaction-intensive </a:t>
            </a:r>
            <a:r>
              <a:rPr lang="en-US" altLang="en-US" sz="2700" dirty="0" smtClean="0"/>
              <a:t>applications</a:t>
            </a:r>
            <a:br>
              <a:rPr lang="en-US" altLang="en-US" sz="2700" dirty="0" smtClean="0"/>
            </a:br>
            <a:r>
              <a:rPr lang="ko-KR" altLang="en-US" sz="2700" b="1" dirty="0" smtClean="0"/>
              <a:t>어플리케이션을 만들수 있음</a:t>
            </a:r>
            <a:endParaRPr lang="en-US" altLang="en-US" sz="2700" b="1" dirty="0"/>
          </a:p>
          <a:p>
            <a:pPr eaLnBrk="1" hangingPunct="1"/>
            <a:r>
              <a:rPr lang="en-US" altLang="en-US" sz="2700" dirty="0"/>
              <a:t>Mainly used by IT </a:t>
            </a:r>
            <a:r>
              <a:rPr lang="en-US" altLang="en-US" sz="2700" dirty="0" smtClean="0"/>
              <a:t>professionals</a:t>
            </a:r>
            <a:br>
              <a:rPr lang="en-US" altLang="en-US" sz="2700" dirty="0" smtClean="0"/>
            </a:br>
            <a:r>
              <a:rPr lang="ko-KR" altLang="en-US" sz="2700" b="1" dirty="0" smtClean="0"/>
              <a:t>주로 </a:t>
            </a:r>
            <a:r>
              <a:rPr lang="en-US" altLang="ko-KR" sz="2700" b="1" dirty="0" smtClean="0"/>
              <a:t>IT</a:t>
            </a:r>
            <a:r>
              <a:rPr lang="ko-KR" altLang="en-US" sz="2700" b="1" dirty="0" smtClean="0"/>
              <a:t>담당자가 만듬</a:t>
            </a:r>
            <a:endParaRPr lang="en-US" altLang="en-US" sz="2700" b="1" dirty="0"/>
          </a:p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7149296" y="2473156"/>
            <a:ext cx="691684" cy="3007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27406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Administration Subsystem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You can manage the overall database environment by providing facilities for: </a:t>
            </a:r>
          </a:p>
          <a:p>
            <a:pPr lvl="1"/>
            <a:r>
              <a:rPr lang="en-US" altLang="en-US" sz="1500" dirty="0"/>
              <a:t>Backup and </a:t>
            </a:r>
            <a:r>
              <a:rPr lang="en-US" altLang="en-US" sz="1500" dirty="0" smtClean="0"/>
              <a:t>recovery </a:t>
            </a:r>
            <a:r>
              <a:rPr lang="ko-KR" altLang="en-US" sz="1500" b="1" dirty="0" smtClean="0"/>
              <a:t>백업</a:t>
            </a:r>
            <a:r>
              <a:rPr lang="en-US" altLang="ko-KR" sz="1500" b="1" dirty="0"/>
              <a:t> </a:t>
            </a:r>
            <a:r>
              <a:rPr lang="ko-KR" altLang="en-US" sz="1500" b="1" dirty="0" smtClean="0"/>
              <a:t>및 복구</a:t>
            </a:r>
            <a:endParaRPr lang="en-US" altLang="en-US" sz="1500" b="1" dirty="0"/>
          </a:p>
          <a:p>
            <a:pPr lvl="1"/>
            <a:r>
              <a:rPr lang="en-US" altLang="en-US" sz="1500" dirty="0"/>
              <a:t>Security </a:t>
            </a:r>
            <a:r>
              <a:rPr lang="en-US" altLang="en-US" sz="1500" dirty="0" smtClean="0"/>
              <a:t>management </a:t>
            </a:r>
            <a:r>
              <a:rPr lang="ko-KR" altLang="en-US" sz="1500" b="1" dirty="0" smtClean="0"/>
              <a:t>보안관리</a:t>
            </a:r>
            <a:endParaRPr lang="en-US" altLang="en-US" sz="1500" b="1" dirty="0"/>
          </a:p>
          <a:p>
            <a:pPr lvl="1"/>
            <a:r>
              <a:rPr lang="en-US" altLang="en-US" sz="1500" dirty="0"/>
              <a:t>Query optimization - minimizes response times for large, complex </a:t>
            </a:r>
            <a:r>
              <a:rPr lang="en-US" altLang="en-US" sz="1500" dirty="0" smtClean="0"/>
              <a:t>queries </a:t>
            </a:r>
            <a:r>
              <a:rPr lang="ko-KR" altLang="en-US" sz="1500" b="1" dirty="0" smtClean="0"/>
              <a:t>쿼리최적화</a:t>
            </a:r>
            <a:endParaRPr lang="en-US" altLang="en-US" sz="1500" b="1" dirty="0"/>
          </a:p>
          <a:p>
            <a:pPr lvl="1"/>
            <a:r>
              <a:rPr lang="en-US" altLang="en-US" sz="1500" dirty="0"/>
              <a:t>Reorganization - for physically rearranging the structure of the information </a:t>
            </a:r>
            <a:r>
              <a:rPr lang="ko-KR" altLang="en-US" sz="1500" b="1" dirty="0" smtClean="0"/>
              <a:t>재조직</a:t>
            </a:r>
            <a:endParaRPr lang="en-US" altLang="en-US" sz="1500" b="1" dirty="0"/>
          </a:p>
          <a:p>
            <a:pPr lvl="1"/>
            <a:r>
              <a:rPr lang="en-US" altLang="en-US" sz="1500" dirty="0"/>
              <a:t>Concurrency control - what happens if two people attempt to make changes to the same </a:t>
            </a:r>
            <a:r>
              <a:rPr lang="en-US" altLang="en-US" sz="1500" dirty="0" smtClean="0"/>
              <a:t>record </a:t>
            </a:r>
            <a:r>
              <a:rPr lang="ko-KR" altLang="en-US" sz="1500" b="1" dirty="0" smtClean="0"/>
              <a:t>동시에 두사람이 같은 레코드를 바꿀려고 할때</a:t>
            </a:r>
            <a:r>
              <a:rPr lang="ko-KR" altLang="en-US" sz="1500" dirty="0" smtClean="0"/>
              <a:t> </a:t>
            </a:r>
            <a:endParaRPr lang="en-US" altLang="en-US" sz="1500" dirty="0"/>
          </a:p>
          <a:p>
            <a:pPr lvl="1"/>
            <a:r>
              <a:rPr lang="en-US" altLang="en-US" sz="1500" dirty="0"/>
              <a:t>Change management - how will structural changes impact the overall </a:t>
            </a:r>
            <a:r>
              <a:rPr lang="en-US" altLang="en-US" sz="1500" dirty="0" smtClean="0"/>
              <a:t>database </a:t>
            </a:r>
            <a:r>
              <a:rPr lang="ko-KR" altLang="en-US" sz="1500" b="1" dirty="0" smtClean="0"/>
              <a:t>바꾼것을 관리</a:t>
            </a:r>
            <a:endParaRPr lang="en-US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82673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DBMS Engine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498601"/>
            <a:ext cx="5365008" cy="2825496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 smtClean="0"/>
              <a:t>Accepts logical requests and converts them into the physical equivalents, and access the database and data dictionary on a storage device </a:t>
            </a:r>
            <a:r>
              <a:rPr lang="ko-KR" altLang="en-US" b="1" dirty="0" smtClean="0"/>
              <a:t>논리적 요청을 받아서 물리적 요청으로 변환</a:t>
            </a:r>
            <a:endParaRPr lang="en-US" altLang="en-US" b="1" dirty="0" smtClean="0"/>
          </a:p>
          <a:p>
            <a:pPr lvl="1"/>
            <a:r>
              <a:rPr lang="en-US" altLang="en-US" dirty="0" smtClean="0"/>
              <a:t>Physical view – how information is physically arranged, stored, and accessed on a storage device </a:t>
            </a:r>
            <a:r>
              <a:rPr lang="ko-KR" altLang="en-US" b="1" dirty="0" smtClean="0"/>
              <a:t>물리적으로 어떻게 저장됐고 접근할수있나</a:t>
            </a:r>
            <a:endParaRPr lang="en-US" altLang="en-US" b="1" dirty="0" smtClean="0"/>
          </a:p>
          <a:p>
            <a:pPr lvl="1"/>
            <a:r>
              <a:rPr lang="en-US" altLang="en-US" dirty="0" smtClean="0"/>
              <a:t>Logical view – how you need to arrange and access information to meet your needs</a:t>
            </a:r>
            <a:br>
              <a:rPr lang="en-US" altLang="en-US" dirty="0" smtClean="0"/>
            </a:br>
            <a:r>
              <a:rPr lang="ko-KR" altLang="en-US" b="1" dirty="0" smtClean="0"/>
              <a:t>필요에 따라 정보를 정렬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접근</a:t>
            </a:r>
            <a:endParaRPr lang="en-US" altLang="en-US" b="1" dirty="0"/>
          </a:p>
        </p:txBody>
      </p:sp>
      <p:pic>
        <p:nvPicPr>
          <p:cNvPr id="5" name="Picture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18887" y="1618299"/>
            <a:ext cx="2700000" cy="1669592"/>
          </a:xfrm>
        </p:spPr>
      </p:pic>
      <p:sp>
        <p:nvSpPr>
          <p:cNvPr id="6" name="Rounded Rectangle 5"/>
          <p:cNvSpPr/>
          <p:nvPr/>
        </p:nvSpPr>
        <p:spPr>
          <a:xfrm>
            <a:off x="7848600" y="1666716"/>
            <a:ext cx="304800" cy="152606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5194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DBMS</a:t>
            </a: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/>
          </p:nvPr>
        </p:nvGraphicFramePr>
        <p:xfrm>
          <a:off x="508000" y="1508125"/>
          <a:ext cx="8064500" cy="2825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5"/>
          <p:cNvPicPr>
            <a:picLocks noGrp="1" noChangeAspect="1"/>
          </p:cNvPicPr>
          <p:nvPr>
            <p:ph sz="half" idx="4294967295"/>
          </p:nvPr>
        </p:nvPicPr>
        <p:blipFill>
          <a:blip r:embed="rId8"/>
          <a:stretch>
            <a:fillRect/>
          </a:stretch>
        </p:blipFill>
        <p:spPr>
          <a:xfrm>
            <a:off x="5418139" y="93662"/>
            <a:ext cx="3497262" cy="561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441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Date Functions</a:t>
            </a:r>
            <a:endParaRPr lang="ko-KR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6595714"/>
              </p:ext>
            </p:extLst>
          </p:nvPr>
        </p:nvGraphicFramePr>
        <p:xfrm>
          <a:off x="508000" y="1508125"/>
          <a:ext cx="8113486" cy="2825750"/>
        </p:xfrm>
        <a:graphic>
          <a:graphicData uri="http://schemas.openxmlformats.org/drawingml/2006/table">
            <a:tbl>
              <a:tblPr/>
              <a:tblGrid>
                <a:gridCol w="3830244">
                  <a:extLst>
                    <a:ext uri="{9D8B030D-6E8A-4147-A177-3AD203B41FA5}">
                      <a16:colId xmlns:a16="http://schemas.microsoft.com/office/drawing/2014/main" val="1676357793"/>
                    </a:ext>
                  </a:extLst>
                </a:gridCol>
                <a:gridCol w="4283242">
                  <a:extLst>
                    <a:ext uri="{9D8B030D-6E8A-4147-A177-3AD203B41FA5}">
                      <a16:colId xmlns:a16="http://schemas.microsoft.com/office/drawing/2014/main" val="1639935536"/>
                    </a:ext>
                  </a:extLst>
                </a:gridCol>
              </a:tblGrid>
              <a:tr h="5651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dirty="0">
                          <a:effectLst/>
                        </a:rPr>
                        <a:t>Function</a:t>
                      </a:r>
                    </a:p>
                  </a:txBody>
                  <a:tcPr marL="59963" marR="59963" marT="59963" marB="5996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dirty="0">
                          <a:effectLst/>
                        </a:rPr>
                        <a:t>Example</a:t>
                      </a:r>
                    </a:p>
                  </a:txBody>
                  <a:tcPr marL="59963" marR="59963" marT="59963" marB="59963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058273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</a:rPr>
                        <a:t>DATEADD (</a:t>
                      </a:r>
                      <a:r>
                        <a:rPr lang="en-US" sz="1300" b="0" dirty="0" err="1">
                          <a:effectLst/>
                        </a:rPr>
                        <a:t>date_part</a:t>
                      </a:r>
                      <a:r>
                        <a:rPr lang="en-US" sz="1300" b="0" dirty="0">
                          <a:effectLst/>
                        </a:rPr>
                        <a:t>, increment, date)</a:t>
                      </a:r>
                    </a:p>
                  </a:txBody>
                  <a:tcPr marL="59963" marR="59963" marT="59963" marB="5996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 dirty="0">
                          <a:effectLst/>
                        </a:rPr>
                        <a:t>DATEADD ('month', 3, #2004-04-15#) = 2004-0715 12:00:00 AM</a:t>
                      </a:r>
                    </a:p>
                  </a:txBody>
                  <a:tcPr marL="59963" marR="59963" marT="59963" marB="5996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923979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</a:rPr>
                        <a:t>DATENAME (</a:t>
                      </a:r>
                      <a:r>
                        <a:rPr lang="en-US" sz="1300" b="0" dirty="0" err="1">
                          <a:effectLst/>
                        </a:rPr>
                        <a:t>date_part</a:t>
                      </a:r>
                      <a:r>
                        <a:rPr lang="en-US" sz="1300" b="0" dirty="0">
                          <a:effectLst/>
                        </a:rPr>
                        <a:t>, date, [</a:t>
                      </a:r>
                      <a:r>
                        <a:rPr lang="en-US" sz="1300" b="0" dirty="0" err="1">
                          <a:effectLst/>
                        </a:rPr>
                        <a:t>start_of_week</a:t>
                      </a:r>
                      <a:r>
                        <a:rPr lang="en-US" sz="1300" b="0" dirty="0">
                          <a:effectLst/>
                        </a:rPr>
                        <a:t>])</a:t>
                      </a:r>
                    </a:p>
                  </a:txBody>
                  <a:tcPr marL="59963" marR="59963" marT="59963" marB="5996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 dirty="0">
                          <a:effectLst/>
                        </a:rPr>
                        <a:t>DATENAME('month', #200404-15#) = "April"</a:t>
                      </a:r>
                    </a:p>
                  </a:txBody>
                  <a:tcPr marL="59963" marR="59963" marT="59963" marB="5996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071287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</a:rPr>
                        <a:t>DAY (date)</a:t>
                      </a:r>
                    </a:p>
                  </a:txBody>
                  <a:tcPr marL="59963" marR="59963" marT="59963" marB="5996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 dirty="0">
                          <a:effectLst/>
                        </a:rPr>
                        <a:t>DAY(#2004-04-12#) = 12</a:t>
                      </a:r>
                    </a:p>
                  </a:txBody>
                  <a:tcPr marL="59963" marR="59963" marT="59963" marB="5996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100262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</a:rPr>
                        <a:t>NOW( )</a:t>
                      </a:r>
                    </a:p>
                  </a:txBody>
                  <a:tcPr marL="59963" marR="59963" marT="59963" marB="5996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b="0" dirty="0">
                          <a:effectLst/>
                        </a:rPr>
                        <a:t>NOW( ) = 2004-04-15 1:08:21 PM</a:t>
                      </a:r>
                    </a:p>
                  </a:txBody>
                  <a:tcPr marL="59963" marR="59963" marT="59963" marB="5996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86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8352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Database</a:t>
            </a:r>
            <a:br>
              <a:rPr lang="en-US" dirty="0" smtClean="0"/>
            </a:br>
            <a:r>
              <a:rPr lang="ko-KR" altLang="en-US" sz="2400" b="1" dirty="0" smtClean="0"/>
              <a:t>관계형 데이터베이스</a:t>
            </a:r>
            <a:endParaRPr lang="en-US" b="1" dirty="0" smtClean="0"/>
          </a:p>
        </p:txBody>
      </p:sp>
      <p:sp>
        <p:nvSpPr>
          <p:cNvPr id="33794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14034" y="1666716"/>
            <a:ext cx="4979046" cy="3210085"/>
          </a:xfrm>
        </p:spPr>
        <p:txBody>
          <a:bodyPr>
            <a:noAutofit/>
          </a:bodyPr>
          <a:lstStyle/>
          <a:p>
            <a:r>
              <a:rPr lang="en-US" altLang="en-US" sz="1600" dirty="0"/>
              <a:t>Most popular database </a:t>
            </a:r>
            <a:r>
              <a:rPr lang="en-US" altLang="en-US" sz="1600" dirty="0" smtClean="0"/>
              <a:t>model </a:t>
            </a:r>
            <a:br>
              <a:rPr lang="en-US" altLang="en-US" sz="1600" dirty="0" smtClean="0"/>
            </a:br>
            <a:r>
              <a:rPr lang="ko-KR" altLang="en-US" sz="1600" b="1" dirty="0" smtClean="0"/>
              <a:t>가장 많이 쓰이는 데이터베이스 모델</a:t>
            </a:r>
            <a:endParaRPr lang="en-US" altLang="ko-KR" sz="1600" b="1" dirty="0" smtClean="0"/>
          </a:p>
          <a:p>
            <a:r>
              <a:rPr lang="en-US" altLang="en-US" dirty="0">
                <a:solidFill>
                  <a:schemeClr val="tx1"/>
                </a:solidFill>
              </a:rPr>
              <a:t>Series of logically related two-dimensional tables or files for storing </a:t>
            </a:r>
            <a:r>
              <a:rPr lang="en-US" altLang="en-US" dirty="0" smtClean="0">
                <a:solidFill>
                  <a:schemeClr val="tx1"/>
                </a:solidFill>
              </a:rPr>
              <a:t>information</a:t>
            </a:r>
            <a:br>
              <a:rPr lang="en-US" altLang="en-US" dirty="0" smtClean="0">
                <a:solidFill>
                  <a:schemeClr val="tx1"/>
                </a:solidFill>
              </a:rPr>
            </a:br>
            <a:r>
              <a:rPr lang="ko-KR" altLang="en-US" b="1" dirty="0" smtClean="0">
                <a:solidFill>
                  <a:schemeClr val="tx1"/>
                </a:solidFill>
              </a:rPr>
              <a:t>논리적으로 연관된 </a:t>
            </a:r>
            <a:r>
              <a:rPr lang="en-US" altLang="ko-KR" b="1" dirty="0" smtClean="0">
                <a:solidFill>
                  <a:schemeClr val="tx1"/>
                </a:solidFill>
              </a:rPr>
              <a:t>2</a:t>
            </a:r>
            <a:r>
              <a:rPr lang="ko-KR" altLang="en-US" b="1" dirty="0" smtClean="0">
                <a:solidFill>
                  <a:schemeClr val="tx1"/>
                </a:solidFill>
              </a:rPr>
              <a:t>차원 테이블들이나 파일들의 집합</a:t>
            </a:r>
            <a:endParaRPr lang="en-US" sz="1600" b="1" dirty="0"/>
          </a:p>
          <a:p>
            <a:r>
              <a:rPr lang="en-US" sz="1600" dirty="0" smtClean="0"/>
              <a:t>Tables </a:t>
            </a:r>
            <a:r>
              <a:rPr lang="en-US" sz="1600" dirty="0"/>
              <a:t>within a relational database are related to each other</a:t>
            </a:r>
            <a:r>
              <a:rPr lang="en-US" sz="1600" dirty="0" smtClean="0"/>
              <a:t>.</a:t>
            </a:r>
            <a:br>
              <a:rPr lang="en-US" sz="1600" dirty="0" smtClean="0"/>
            </a:br>
            <a:r>
              <a:rPr lang="ko-KR" altLang="en-US" sz="1600" b="1" dirty="0" smtClean="0"/>
              <a:t>관계형 데이터베이스안에 있는 테이블들은 서로 연관되어 있음</a:t>
            </a:r>
            <a:endParaRPr lang="en-US" sz="1600" b="1" dirty="0"/>
          </a:p>
        </p:txBody>
      </p:sp>
      <p:pic>
        <p:nvPicPr>
          <p:cNvPr id="7" name="Content Placeholder 13" descr="database.gif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937237" y="1805483"/>
            <a:ext cx="2315483" cy="301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4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RDB Example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For example, a Project List can be divided into a CUSTOMER Table, a PROJECT Table, and a PROJECT_MANAGER Table.</a:t>
            </a:r>
            <a:br>
              <a:rPr lang="en-US" altLang="ko-KR" dirty="0" smtClean="0"/>
            </a:br>
            <a:r>
              <a:rPr lang="ko-KR" altLang="en-US" b="1" dirty="0" smtClean="0"/>
              <a:t>프로젝트 리스트는 고객 테이블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프로젝트 테이블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프로젝트관리자 테이블로 나눌수 있음</a:t>
            </a:r>
            <a:endParaRPr lang="en-US" altLang="ko-KR" b="1" dirty="0" smtClean="0"/>
          </a:p>
          <a:p>
            <a:r>
              <a:rPr lang="en-US" altLang="ko-KR" dirty="0" smtClean="0"/>
              <a:t>A relational database breaks up a list into several tables—one table for each theme to minimize data redundancy while preserving complex relationships among themes. </a:t>
            </a:r>
            <a:br>
              <a:rPr lang="en-US" altLang="ko-KR" dirty="0" smtClean="0"/>
            </a:br>
            <a:r>
              <a:rPr lang="ko-KR" altLang="en-US" b="1" dirty="0" smtClean="0"/>
              <a:t>리스트를 하나의 리스트를 여러개의 테이블로 쪼갬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데이터중복을 최소화하기 위해 각 테이블에는 한가지 주제만 집어넣고 관계로 연결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865759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Relational Database Management Systems (RDBMS)</a:t>
            </a:r>
            <a:endParaRPr lang="en-US" altLang="en-US" dirty="0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74856" y="1498600"/>
            <a:ext cx="3630216" cy="3359149"/>
          </a:xfrm>
        </p:spPr>
        <p:txBody>
          <a:bodyPr>
            <a:normAutofit lnSpcReduction="10000"/>
          </a:bodyPr>
          <a:lstStyle/>
          <a:p>
            <a:r>
              <a:rPr lang="en-US" altLang="en-US" dirty="0" smtClean="0"/>
              <a:t>An application or collection of applications designed to create, store, manage, and facilitate access to relational databases </a:t>
            </a:r>
            <a:br>
              <a:rPr lang="en-US" altLang="en-US" dirty="0" smtClean="0"/>
            </a:br>
            <a:r>
              <a:rPr lang="ko-KR" altLang="en-US" b="1" dirty="0" smtClean="0"/>
              <a:t>관계형 데이터베이스를 생성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저장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관리하는 어플리케이션</a:t>
            </a:r>
            <a:endParaRPr lang="en-US" altLang="en-US" b="1" dirty="0" smtClean="0"/>
          </a:p>
          <a:p>
            <a:r>
              <a:rPr lang="en-US" altLang="en-US" dirty="0" smtClean="0"/>
              <a:t>The RDBMS also manages and controls database activities. </a:t>
            </a:r>
            <a:r>
              <a:rPr lang="ko-KR" altLang="en-US" b="1" dirty="0" smtClean="0"/>
              <a:t>사용자의 데이터베이스 사용활동 관리</a:t>
            </a:r>
            <a:endParaRPr lang="en-US" altLang="en-US" b="1" dirty="0" smtClean="0"/>
          </a:p>
          <a:p>
            <a:pPr lvl="1"/>
            <a:endParaRPr lang="en-US" altLang="en-US" dirty="0" smtClean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28" y="1618298"/>
            <a:ext cx="4264435" cy="3239451"/>
          </a:xfrm>
        </p:spPr>
      </p:pic>
      <p:sp>
        <p:nvSpPr>
          <p:cNvPr id="27653" name="Rectangle 8"/>
          <p:cNvSpPr>
            <a:spLocks noChangeArrowheads="1"/>
          </p:cNvSpPr>
          <p:nvPr/>
        </p:nvSpPr>
        <p:spPr bwMode="auto">
          <a:xfrm>
            <a:off x="4173141" y="3543300"/>
            <a:ext cx="56007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Char char="•"/>
            </a:pPr>
            <a:endParaRPr lang="en-US" altLang="en-US" sz="1050"/>
          </a:p>
        </p:txBody>
      </p:sp>
    </p:spTree>
    <p:extLst>
      <p:ext uri="{BB962C8B-B14F-4D97-AF65-F5344CB8AC3E}">
        <p14:creationId xmlns:p14="http://schemas.microsoft.com/office/powerpoint/2010/main" val="24324179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Key</a:t>
            </a:r>
            <a:br>
              <a:rPr lang="en-US" dirty="0" smtClean="0"/>
            </a:br>
            <a:r>
              <a:rPr lang="ko-KR" altLang="en-US" sz="2800" b="1" dirty="0" smtClean="0"/>
              <a:t>기본키</a:t>
            </a:r>
            <a:endParaRPr lang="en-US" b="1" dirty="0" smtClean="0"/>
          </a:p>
        </p:txBody>
      </p:sp>
      <p:sp>
        <p:nvSpPr>
          <p:cNvPr id="1536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Field (or group of fields) that uniquely describes each </a:t>
            </a:r>
            <a:r>
              <a:rPr lang="en-US" altLang="en-US" dirty="0" smtClean="0"/>
              <a:t>record</a:t>
            </a:r>
            <a:br>
              <a:rPr lang="en-US" altLang="en-US" dirty="0" smtClean="0"/>
            </a:br>
            <a:r>
              <a:rPr lang="ko-KR" altLang="en-US" b="1" dirty="0" smtClean="0"/>
              <a:t>각 레코드를 구분하게 해주는 필드</a:t>
            </a:r>
            <a:endParaRPr lang="en-US" altLang="en-US" b="1" dirty="0"/>
          </a:p>
          <a:p>
            <a:r>
              <a:rPr lang="en-US" dirty="0"/>
              <a:t>Order Number is the primary key for Order and Customer Number is the primary key for </a:t>
            </a:r>
            <a:r>
              <a:rPr lang="en-US" dirty="0" smtClean="0"/>
              <a:t>Customer</a:t>
            </a:r>
            <a:br>
              <a:rPr lang="en-US" dirty="0" smtClean="0"/>
            </a:br>
            <a:r>
              <a:rPr lang="ko-KR" altLang="en-US" b="1" dirty="0" smtClean="0"/>
              <a:t>주문테이블에는 주문번호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고객테이블에는 고객번호등</a:t>
            </a:r>
            <a:endParaRPr lang="en-US" b="1" dirty="0"/>
          </a:p>
          <a:p>
            <a:endParaRPr lang="en-US" altLang="en-US" dirty="0"/>
          </a:p>
        </p:txBody>
      </p:sp>
      <p:pic>
        <p:nvPicPr>
          <p:cNvPr id="9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79" y="1234361"/>
            <a:ext cx="4625974" cy="3089736"/>
          </a:xfrm>
        </p:spPr>
      </p:pic>
      <p:sp>
        <p:nvSpPr>
          <p:cNvPr id="7" name="Rounded Rectangle 6"/>
          <p:cNvSpPr/>
          <p:nvPr/>
        </p:nvSpPr>
        <p:spPr>
          <a:xfrm>
            <a:off x="4391054" y="1398592"/>
            <a:ext cx="498764" cy="171796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ounded Rectangle 13"/>
          <p:cNvSpPr/>
          <p:nvPr/>
        </p:nvSpPr>
        <p:spPr>
          <a:xfrm>
            <a:off x="4335079" y="3370893"/>
            <a:ext cx="571502" cy="95320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65778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Foreign Key</a:t>
            </a:r>
            <a:br>
              <a:rPr lang="en-US" dirty="0" smtClean="0"/>
            </a:br>
            <a:r>
              <a:rPr lang="ko-KR" altLang="en-US" sz="2400" b="1" dirty="0" smtClean="0"/>
              <a:t>외래키</a:t>
            </a:r>
            <a:endParaRPr lang="en-US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45473" y="1786771"/>
            <a:ext cx="2542310" cy="2729072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 smtClean="0"/>
              <a:t>Primary key of one file that appears in another file</a:t>
            </a:r>
            <a:br>
              <a:rPr lang="en-US" altLang="en-US" dirty="0" smtClean="0"/>
            </a:br>
            <a:r>
              <a:rPr lang="ko-KR" altLang="en-US" b="1" dirty="0" smtClean="0"/>
              <a:t>기본키가 다른 테이블에 나타나면 외래키</a:t>
            </a:r>
            <a:endParaRPr lang="en-US" b="1" dirty="0" smtClean="0"/>
          </a:p>
          <a:p>
            <a:r>
              <a:rPr lang="en-US" dirty="0" smtClean="0"/>
              <a:t>Customer Number appears in Order as a foreign key</a:t>
            </a:r>
            <a:br>
              <a:rPr lang="en-US" dirty="0" smtClean="0"/>
            </a:br>
            <a:r>
              <a:rPr lang="ko-KR" altLang="en-US" b="1" dirty="0" smtClean="0"/>
              <a:t>주문테이블에 있는 고객번호는 외래키</a:t>
            </a:r>
            <a:endParaRPr lang="en-US" b="1" dirty="0"/>
          </a:p>
        </p:txBody>
      </p:sp>
      <p:pic>
        <p:nvPicPr>
          <p:cNvPr id="11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8"/>
          <a:stretch>
            <a:fillRect/>
          </a:stretch>
        </p:blipFill>
        <p:spPr bwMode="auto">
          <a:xfrm>
            <a:off x="2854037" y="1786770"/>
            <a:ext cx="6030078" cy="293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4772892" y="3321025"/>
            <a:ext cx="1205345" cy="40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772891" y="3491346"/>
            <a:ext cx="945000" cy="28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750378" y="3823854"/>
            <a:ext cx="540000" cy="28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763907" y="3660459"/>
            <a:ext cx="918000" cy="28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66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Integrity Constraints</a:t>
            </a:r>
            <a:endParaRPr lang="en-US" dirty="0" smtClean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507492" y="1508760"/>
            <a:ext cx="8065294" cy="3306641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Rules that help ensure the quality of information</a:t>
            </a:r>
            <a:br>
              <a:rPr lang="en-US" altLang="en-US" dirty="0" smtClean="0"/>
            </a:br>
            <a:r>
              <a:rPr lang="ko-KR" altLang="en-US" b="1" dirty="0" smtClean="0"/>
              <a:t>정보의 질을 유지하기 위한 방법</a:t>
            </a:r>
            <a:endParaRPr lang="en-US" altLang="en-US" b="1" dirty="0" smtClean="0"/>
          </a:p>
          <a:p>
            <a:r>
              <a:rPr lang="en-US" altLang="en-US" dirty="0" smtClean="0"/>
              <a:t>Data dictionary, for example, defines type of information – numeric, date, and so on</a:t>
            </a:r>
            <a:br>
              <a:rPr lang="en-US" altLang="en-US" dirty="0" smtClean="0"/>
            </a:br>
            <a:r>
              <a:rPr lang="ko-KR" altLang="en-US" b="1" dirty="0" smtClean="0"/>
              <a:t>데이터 정의어를 이용하여 데이터 타입를 정함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데이터 타입이 안맞으면 에러</a:t>
            </a:r>
            <a:r>
              <a:rPr lang="en-US" altLang="ko-KR" b="1" dirty="0" smtClean="0"/>
              <a:t>!!!</a:t>
            </a:r>
            <a:endParaRPr lang="en-US" altLang="en-US" b="1" dirty="0" smtClean="0"/>
          </a:p>
          <a:p>
            <a:r>
              <a:rPr lang="en-US" altLang="en-US" dirty="0" smtClean="0"/>
              <a:t>Foreign keys – must be found as primary keys in another file</a:t>
            </a:r>
            <a:br>
              <a:rPr lang="en-US" altLang="en-US" dirty="0" smtClean="0"/>
            </a:br>
            <a:r>
              <a:rPr lang="ko-KR" altLang="en-US" b="1" dirty="0" smtClean="0"/>
              <a:t>외래키로 사용하기 위해서는 다른 테이블의 기본키여야 함</a:t>
            </a:r>
            <a:endParaRPr lang="en-US" altLang="en-US" b="1" dirty="0" smtClean="0"/>
          </a:p>
          <a:p>
            <a:pPr lvl="1"/>
            <a:r>
              <a:rPr lang="en-US" altLang="en-US" dirty="0" smtClean="0"/>
              <a:t>E.g., a Customer Number in the Order Table must also be present in the Customer Table </a:t>
            </a:r>
            <a:br>
              <a:rPr lang="en-US" altLang="en-US" dirty="0" smtClean="0"/>
            </a:br>
            <a:r>
              <a:rPr lang="ko-KR" altLang="en-US" b="1" dirty="0" smtClean="0"/>
              <a:t>고객테이블에 고객넘버가 있어야 주문테이블에서 고객넘버를 사용할수 있음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40989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#2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14034" y="1666716"/>
            <a:ext cx="3889405" cy="3252956"/>
          </a:xfrm>
        </p:spPr>
        <p:txBody>
          <a:bodyPr>
            <a:normAutofit fontScale="92500" lnSpcReduction="20000"/>
          </a:bodyPr>
          <a:lstStyle/>
          <a:p>
            <a:r>
              <a:rPr lang="en-US" sz="2100" dirty="0"/>
              <a:t>Import XLMD_Customer.xls and create queries to answer the following questions</a:t>
            </a:r>
            <a:r>
              <a:rPr lang="en-US" sz="2100" dirty="0" smtClean="0"/>
              <a:t>:</a:t>
            </a:r>
            <a:br>
              <a:rPr lang="en-US" sz="2100" dirty="0" smtClean="0"/>
            </a:br>
            <a:r>
              <a:rPr lang="en-US" sz="2100" b="1" dirty="0" err="1" smtClean="0"/>
              <a:t>xlmd_customer</a:t>
            </a:r>
            <a:r>
              <a:rPr lang="ko-KR" altLang="en-US" sz="2100" b="1" dirty="0" smtClean="0"/>
              <a:t>파일을 임포트한후에 다음 질문에 답하시요</a:t>
            </a:r>
            <a:endParaRPr lang="en-US" sz="2100" b="1" dirty="0"/>
          </a:p>
          <a:p>
            <a:r>
              <a:rPr lang="en-US" sz="2100" dirty="0"/>
              <a:t>Q1. Open Show all information for only customers who live in the North region</a:t>
            </a:r>
            <a:r>
              <a:rPr lang="en-US" sz="2100" dirty="0" smtClean="0"/>
              <a:t>.</a:t>
            </a:r>
            <a:br>
              <a:rPr lang="en-US" sz="2100" dirty="0" smtClean="0"/>
            </a:br>
            <a:r>
              <a:rPr lang="ko-KR" altLang="en-US" sz="2100" b="1" dirty="0" smtClean="0"/>
              <a:t>북쪽에 사는 고객들의 정보를 보여주시요</a:t>
            </a:r>
            <a:endParaRPr lang="en-US" sz="2100" b="1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09640" y="3111249"/>
            <a:ext cx="3895725" cy="1888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828" y="1836429"/>
            <a:ext cx="3846624" cy="627532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6528816" y="2578767"/>
            <a:ext cx="987552" cy="3436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Run!!</a:t>
            </a:r>
          </a:p>
        </p:txBody>
      </p:sp>
    </p:spTree>
    <p:extLst>
      <p:ext uri="{BB962C8B-B14F-4D97-AF65-F5344CB8AC3E}">
        <p14:creationId xmlns:p14="http://schemas.microsoft.com/office/powerpoint/2010/main" val="533944465"/>
      </p:ext>
    </p:extLst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2"/>
          <p:cNvSpPr txBox="1">
            <a:spLocks noGrp="1"/>
          </p:cNvSpPr>
          <p:nvPr>
            <p:ph type="title"/>
          </p:nvPr>
        </p:nvSpPr>
        <p:spPr>
          <a:xfrm>
            <a:off x="492919" y="374650"/>
            <a:ext cx="8079581" cy="124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Malgun Gothic"/>
              <a:buNone/>
            </a:pPr>
            <a:r>
              <a:rPr lang="ko"/>
              <a:t>Deep Learning Algorithm</a:t>
            </a:r>
            <a:endParaRPr/>
          </a:p>
        </p:txBody>
      </p:sp>
      <p:pic>
        <p:nvPicPr>
          <p:cNvPr id="589" name="Google Shape;589;p5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91753" y="1318938"/>
            <a:ext cx="6621741" cy="3726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#2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257175" lvl="1" indent="-257175"/>
            <a:r>
              <a:rPr lang="en-US" sz="2100" dirty="0"/>
              <a:t>Q2. Show all information for only customers who (a) live in the North region, (b) own their homes, and (c) have only one household member</a:t>
            </a:r>
            <a:r>
              <a:rPr lang="en-US" sz="2100" dirty="0" smtClean="0"/>
              <a:t>.</a:t>
            </a:r>
            <a:br>
              <a:rPr lang="en-US" sz="2100" dirty="0" smtClean="0"/>
            </a:br>
            <a:r>
              <a:rPr lang="ko-KR" altLang="en-US" sz="2100" b="1" dirty="0" smtClean="0"/>
              <a:t>북쪽에 살면서 자기집을 소유하고</a:t>
            </a:r>
            <a:r>
              <a:rPr lang="en-US" altLang="ko-KR" sz="2100" b="1" dirty="0" smtClean="0"/>
              <a:t>, 1</a:t>
            </a:r>
            <a:r>
              <a:rPr lang="ko-KR" altLang="en-US" sz="2100" b="1" dirty="0" smtClean="0"/>
              <a:t>명의 가정구성원을 가진 고객의 정보를 보여주시요</a:t>
            </a:r>
            <a:endParaRPr lang="en-US" sz="2100" b="1" dirty="0"/>
          </a:p>
          <a:p>
            <a:endParaRPr lang="en-US" sz="24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14208" y="1911043"/>
            <a:ext cx="3895725" cy="7658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208" y="3385581"/>
            <a:ext cx="3893639" cy="744037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6167252" y="2859405"/>
            <a:ext cx="987552" cy="3436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Run!!</a:t>
            </a:r>
          </a:p>
        </p:txBody>
      </p:sp>
    </p:spTree>
    <p:extLst>
      <p:ext uri="{BB962C8B-B14F-4D97-AF65-F5344CB8AC3E}">
        <p14:creationId xmlns:p14="http://schemas.microsoft.com/office/powerpoint/2010/main" val="11009585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500" y="1656745"/>
            <a:ext cx="7915931" cy="272738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Q3</a:t>
            </a:r>
            <a:r>
              <a:rPr lang="en-US" dirty="0"/>
              <a:t>. Show all information for customers who have at least 4 household members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ko-KR" altLang="en-US" b="1" dirty="0" smtClean="0"/>
              <a:t>최소 </a:t>
            </a:r>
            <a:r>
              <a:rPr lang="en-US" altLang="ko-KR" b="1" dirty="0" smtClean="0"/>
              <a:t>4</a:t>
            </a:r>
            <a:r>
              <a:rPr lang="ko-KR" altLang="en-US" b="1" dirty="0" smtClean="0"/>
              <a:t>명의 가족구성원을 가진 고객들의 정보를 보여주시요</a:t>
            </a:r>
            <a:endParaRPr lang="en-US" b="1" dirty="0"/>
          </a:p>
          <a:p>
            <a:r>
              <a:rPr lang="en-US" dirty="0"/>
              <a:t>Q4. Show all information for customers who (a) have spent less than $20 or (b) more than $100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b="1" dirty="0" smtClean="0"/>
              <a:t>20</a:t>
            </a:r>
            <a:r>
              <a:rPr lang="ko-KR" altLang="en-US" b="1" dirty="0" smtClean="0"/>
              <a:t>불미만 </a:t>
            </a:r>
            <a:r>
              <a:rPr lang="en-US" altLang="ko-KR" b="1" dirty="0" smtClean="0"/>
              <a:t>100</a:t>
            </a:r>
            <a:r>
              <a:rPr lang="ko-KR" altLang="en-US" b="1" dirty="0" smtClean="0"/>
              <a:t>불이상 소비한 고객들의 정보를 보여주시요</a:t>
            </a:r>
            <a:endParaRPr lang="en-US" b="1" dirty="0"/>
          </a:p>
          <a:p>
            <a:r>
              <a:rPr lang="en-US" dirty="0"/>
              <a:t>Q5. Provide a two-dimensional table using crosstab that counts the number of customers by the categories of REGION and RENT VS. OWN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ko-KR" altLang="en-US" b="1" dirty="0" smtClean="0"/>
              <a:t>크로스탭을 이용하여 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차원 테이블을 만들되 지역과 렌트대소유에 따른 고객들의 수를 보여주시요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64738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500" y="1656745"/>
            <a:ext cx="7915931" cy="272738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Q6</a:t>
            </a:r>
            <a:r>
              <a:rPr lang="en-US" dirty="0"/>
              <a:t>. Provide a two-dimensional table using crosstab that sums the TOTAL PURCHASES of customers by the categories of REGION and RENT VS. OWN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ko-KR" altLang="en-US" b="1" dirty="0" smtClean="0"/>
              <a:t>크로스탭을 이용하여 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차원 테이블을 만들되 지역과 렌트대소유에 따른 고객들의 총구매액의 합을 보여주시요</a:t>
            </a:r>
            <a:endParaRPr lang="en-US" b="1" dirty="0"/>
          </a:p>
          <a:p>
            <a:r>
              <a:rPr lang="en-US" dirty="0"/>
              <a:t>Q7. Provide a query using Totals that counts the number of customers by the categories of REGION, RENT VS. OWN, and NUM HOUSEHOLD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ko-KR" altLang="en-US" b="1" dirty="0" smtClean="0"/>
              <a:t>토탈스를 이용하여 쿼리를 만들되 지역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렌트대소유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가족구성원의 수에 따른 고객들의 수를 보여주시요</a:t>
            </a:r>
            <a:endParaRPr lang="en-US" b="1" dirty="0" smtClean="0"/>
          </a:p>
          <a:p>
            <a:r>
              <a:rPr lang="en-US" dirty="0" smtClean="0"/>
              <a:t>Q8-Q10. Create three more queries to answer your questions on this database.</a:t>
            </a:r>
            <a:br>
              <a:rPr lang="en-US" dirty="0" smtClean="0"/>
            </a:br>
            <a:r>
              <a:rPr lang="ko-KR" altLang="en-US" b="1" dirty="0" smtClean="0"/>
              <a:t>추가적으로 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개 쿼리를 더 만드시요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05571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Aggregate Functions</a:t>
            </a:r>
            <a:endParaRPr lang="ko-KR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4209132"/>
              </p:ext>
            </p:extLst>
          </p:nvPr>
        </p:nvGraphicFramePr>
        <p:xfrm>
          <a:off x="492920" y="1481040"/>
          <a:ext cx="8079580" cy="2641848"/>
        </p:xfrm>
        <a:graphic>
          <a:graphicData uri="http://schemas.openxmlformats.org/drawingml/2006/table">
            <a:tbl>
              <a:tblPr/>
              <a:tblGrid>
                <a:gridCol w="8079580">
                  <a:extLst>
                    <a:ext uri="{9D8B030D-6E8A-4147-A177-3AD203B41FA5}">
                      <a16:colId xmlns:a16="http://schemas.microsoft.com/office/drawing/2014/main" val="1465695860"/>
                    </a:ext>
                  </a:extLst>
                </a:gridCol>
              </a:tblGrid>
              <a:tr h="44030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dirty="0">
                          <a:effectLst/>
                        </a:rPr>
                        <a:t>Function</a:t>
                      </a:r>
                    </a:p>
                  </a:txBody>
                  <a:tcPr marL="44152" marR="44152" marT="44152" marB="4415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054319"/>
                  </a:ext>
                </a:extLst>
              </a:tr>
              <a:tr h="4403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dirty="0">
                          <a:effectLst/>
                        </a:rPr>
                        <a:t>AVG(expression)</a:t>
                      </a:r>
                    </a:p>
                  </a:txBody>
                  <a:tcPr marL="44152" marR="44152" marT="44152" marB="44152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517895"/>
                  </a:ext>
                </a:extLst>
              </a:tr>
              <a:tr h="440308">
                <a:tc>
                  <a:txBody>
                    <a:bodyPr/>
                    <a:lstStyle/>
                    <a:p>
                      <a:pPr marL="0" algn="l" defTabSz="685800" rtl="0" eaLnBrk="1" fontAlgn="ctr" latinLnBrk="1" hangingPunct="1"/>
                      <a:r>
                        <a:rPr lang="en-US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MIN(expression)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154764"/>
                  </a:ext>
                </a:extLst>
              </a:tr>
              <a:tr h="440308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(expression)</a:t>
                      </a:r>
                    </a:p>
                  </a:txBody>
                  <a:tcPr marL="44152" marR="44152" marT="44152" marB="4415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058068"/>
                  </a:ext>
                </a:extLst>
              </a:tr>
              <a:tr h="440308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dirty="0">
                          <a:effectLst/>
                        </a:rPr>
                        <a:t>MEDIAN (expression)</a:t>
                      </a:r>
                    </a:p>
                  </a:txBody>
                  <a:tcPr marL="44152" marR="44152" marT="44152" marB="4415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2935907"/>
                  </a:ext>
                </a:extLst>
              </a:tr>
              <a:tr h="440308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dirty="0">
                          <a:effectLst/>
                        </a:rPr>
                        <a:t>STDEV (expression)</a:t>
                      </a:r>
                    </a:p>
                  </a:txBody>
                  <a:tcPr marL="44152" marR="44152" marT="44152" marB="44152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416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91177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 </a:t>
            </a:r>
            <a:r>
              <a:rPr lang="en-US" altLang="en-US" dirty="0" smtClean="0"/>
              <a:t>D</a:t>
            </a:r>
            <a:r>
              <a:rPr lang="en-US" altLang="zh-CN" dirty="0" smtClean="0"/>
              <a:t>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100" dirty="0"/>
              <a:t>E</a:t>
            </a:r>
            <a:r>
              <a:rPr lang="en-US" altLang="en-US" sz="2100" dirty="0"/>
              <a:t>ntity-Relationship</a:t>
            </a:r>
          </a:p>
          <a:p>
            <a:r>
              <a:rPr lang="en-US" altLang="zh-CN" sz="2100" dirty="0"/>
              <a:t>Widely used in database </a:t>
            </a:r>
            <a:r>
              <a:rPr lang="en-US" altLang="zh-CN" sz="2100" dirty="0" smtClean="0"/>
              <a:t>design</a:t>
            </a:r>
            <a:br>
              <a:rPr lang="en-US" altLang="zh-CN" sz="2100" dirty="0" smtClean="0"/>
            </a:br>
            <a:r>
              <a:rPr lang="ko-KR" altLang="en-US" sz="2100" b="1" dirty="0" smtClean="0"/>
              <a:t>데이터베이스 디자인에 많이 사용됨</a:t>
            </a:r>
            <a:endParaRPr lang="en-US" altLang="zh-CN" sz="2100" b="1" dirty="0"/>
          </a:p>
          <a:p>
            <a:r>
              <a:rPr lang="en-US" altLang="zh-CN" sz="2100" dirty="0"/>
              <a:t>Represent conceptual level of a database </a:t>
            </a:r>
            <a:r>
              <a:rPr lang="en-US" altLang="zh-CN" sz="2100" dirty="0" smtClean="0"/>
              <a:t>system</a:t>
            </a:r>
            <a:br>
              <a:rPr lang="en-US" altLang="zh-CN" sz="2100" dirty="0" smtClean="0"/>
            </a:br>
            <a:r>
              <a:rPr lang="ko-KR" altLang="en-US" sz="2100" b="1" dirty="0" smtClean="0"/>
              <a:t>가장 높은 레벨에서의 디자인</a:t>
            </a:r>
            <a:endParaRPr lang="en-US" altLang="zh-CN" sz="2100" b="1" dirty="0"/>
          </a:p>
          <a:p>
            <a:endParaRPr lang="en-US" sz="2100" dirty="0"/>
          </a:p>
        </p:txBody>
      </p:sp>
      <p:pic>
        <p:nvPicPr>
          <p:cNvPr id="8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09207" y="1780542"/>
            <a:ext cx="4364671" cy="274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9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 in ER Diagram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altLang="en-US" sz="2000" dirty="0"/>
              <a:t>Entity </a:t>
            </a:r>
            <a:r>
              <a:rPr lang="en-US" altLang="zh-CN" sz="2000" dirty="0"/>
              <a:t>–</a:t>
            </a:r>
            <a:r>
              <a:rPr lang="en-US" altLang="en-US" sz="2000" dirty="0"/>
              <a:t> “thing” or object, e.g., </a:t>
            </a:r>
            <a:r>
              <a:rPr lang="en-US" altLang="en-US" sz="2000" dirty="0" smtClean="0"/>
              <a:t>student</a:t>
            </a:r>
            <a:br>
              <a:rPr lang="en-US" altLang="en-US" sz="2000" dirty="0" smtClean="0"/>
            </a:br>
            <a:r>
              <a:rPr lang="ko-KR" altLang="en-US" sz="2000" b="1" dirty="0" smtClean="0"/>
              <a:t>어떤 개체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예를 들어 학생</a:t>
            </a:r>
            <a:endParaRPr lang="en-US" altLang="en-US" sz="2000" b="1" dirty="0"/>
          </a:p>
          <a:p>
            <a:r>
              <a:rPr lang="en-US" altLang="en-US" sz="2000" dirty="0"/>
              <a:t>Attribute </a:t>
            </a:r>
            <a:r>
              <a:rPr lang="en-US" altLang="zh-CN" sz="2000" dirty="0"/>
              <a:t>–  </a:t>
            </a:r>
            <a:r>
              <a:rPr lang="en-US" altLang="en-US" sz="2000" dirty="0"/>
              <a:t>property of an entity, e.g. student id, student name, student email, etc</a:t>
            </a:r>
            <a:r>
              <a:rPr lang="en-US" altLang="en-US" sz="2000" dirty="0" smtClean="0"/>
              <a:t>.</a:t>
            </a:r>
            <a:br>
              <a:rPr lang="en-US" altLang="en-US" sz="2000" dirty="0" smtClean="0"/>
            </a:br>
            <a:r>
              <a:rPr lang="ko-KR" altLang="en-US" sz="2000" b="1" dirty="0" smtClean="0"/>
              <a:t>개체의 속성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예를 들어 학생아이디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이름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이메일 등</a:t>
            </a:r>
            <a:endParaRPr lang="en-US" altLang="en-US" sz="2000" b="1" dirty="0"/>
          </a:p>
          <a:p>
            <a:r>
              <a:rPr lang="en-US" altLang="zh-CN" sz="2000" dirty="0"/>
              <a:t>Relationship – relations among entities from two or more </a:t>
            </a:r>
            <a:r>
              <a:rPr lang="en-US" altLang="zh-CN" sz="2000" dirty="0" smtClean="0"/>
              <a:t>entities</a:t>
            </a:r>
            <a:br>
              <a:rPr lang="en-US" altLang="zh-CN" sz="2000" dirty="0" smtClean="0"/>
            </a:br>
            <a:r>
              <a:rPr lang="ko-KR" altLang="en-US" sz="2000" b="1" dirty="0" smtClean="0"/>
              <a:t>두개이상의 개체사이의 관계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0603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Relationships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508000" y="1508125"/>
          <a:ext cx="8064500" cy="2825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528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ER Diagrams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/>
          </p:nvPr>
        </p:nvGraphicFramePr>
        <p:xfrm>
          <a:off x="508000" y="1508125"/>
          <a:ext cx="8064500" cy="2825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174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764" y="1832254"/>
            <a:ext cx="4181141" cy="2729072"/>
          </a:xfrm>
        </p:spPr>
        <p:txBody>
          <a:bodyPr>
            <a:noAutofit/>
          </a:bodyPr>
          <a:lstStyle/>
          <a:p>
            <a:r>
              <a:rPr lang="en-US" dirty="0"/>
              <a:t>Create tables for online shop and a relationship among these tables, and enter some </a:t>
            </a:r>
            <a:r>
              <a:rPr lang="en-US" dirty="0" smtClean="0"/>
              <a:t>data</a:t>
            </a:r>
            <a:br>
              <a:rPr lang="en-US" dirty="0" smtClean="0"/>
            </a:br>
            <a:r>
              <a:rPr lang="ko-KR" altLang="en-US" b="1" dirty="0" smtClean="0"/>
              <a:t>온라인숍 테이블과 관계를 만든후 데이터를 입력하시요</a:t>
            </a:r>
            <a:endParaRPr lang="en-US" b="1" dirty="0"/>
          </a:p>
          <a:p>
            <a:r>
              <a:rPr lang="en-US" dirty="0"/>
              <a:t>Refer to Extended Learning Module J on page 473-487 (Implementing a database with MS Access)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1056" y="2205634"/>
            <a:ext cx="3895725" cy="165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6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SQL</a:t>
            </a:r>
            <a:endParaRPr lang="en-US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SQL is Structured Query Language </a:t>
            </a:r>
            <a:br>
              <a:rPr lang="en-US" altLang="en-US" dirty="0" smtClean="0"/>
            </a:br>
            <a:r>
              <a:rPr lang="ko-KR" altLang="en-US" b="1" dirty="0" smtClean="0"/>
              <a:t>구조화된 질의어</a:t>
            </a:r>
            <a:endParaRPr lang="en-US" altLang="en-US" b="1" dirty="0" smtClean="0"/>
          </a:p>
          <a:p>
            <a:pPr lvl="1"/>
            <a:r>
              <a:rPr lang="en-US" altLang="en-US" dirty="0" smtClean="0"/>
              <a:t>Some people pronounce SQL as “sequel” </a:t>
            </a:r>
            <a:r>
              <a:rPr lang="ko-KR" altLang="en-US" b="1" dirty="0" smtClean="0"/>
              <a:t>씨퀄이라고 발음할수도 있고</a:t>
            </a:r>
            <a:endParaRPr lang="en-US" altLang="en-US" b="1" dirty="0" smtClean="0"/>
          </a:p>
          <a:p>
            <a:pPr lvl="1"/>
            <a:r>
              <a:rPr lang="en-US" altLang="en-US" dirty="0" smtClean="0"/>
              <a:t>Other people insist that only “</a:t>
            </a:r>
            <a:r>
              <a:rPr lang="en-US" altLang="en-US" dirty="0" err="1" smtClean="0"/>
              <a:t>ess</a:t>
            </a:r>
            <a:r>
              <a:rPr lang="en-US" altLang="en-US" dirty="0" smtClean="0"/>
              <a:t>-cue-ell” is the only correct pronunciation </a:t>
            </a:r>
            <a:r>
              <a:rPr lang="ko-KR" altLang="en-US" b="1" dirty="0" smtClean="0"/>
              <a:t>에스큐엘이라고 발음해도 됨</a:t>
            </a:r>
            <a:endParaRPr lang="en-US" altLang="en-US" b="1" dirty="0" smtClean="0"/>
          </a:p>
          <a:p>
            <a:r>
              <a:rPr lang="en-US" altLang="en-US" dirty="0" smtClean="0"/>
              <a:t>Just about every relational database supports SQL </a:t>
            </a:r>
            <a:br>
              <a:rPr lang="en-US" altLang="en-US" dirty="0" smtClean="0"/>
            </a:br>
            <a:r>
              <a:rPr lang="ko-KR" altLang="en-US" b="1" dirty="0" smtClean="0"/>
              <a:t>거의 모든 관계형 데이터베이스들은 </a:t>
            </a:r>
            <a:r>
              <a:rPr lang="en-US" altLang="ko-KR" b="1" dirty="0" smtClean="0"/>
              <a:t>SQL</a:t>
            </a:r>
            <a:r>
              <a:rPr lang="ko-KR" altLang="en-US" b="1" dirty="0" smtClean="0"/>
              <a:t>을 지원함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933162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(cont.)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400" dirty="0"/>
              <a:t>An international standard (</a:t>
            </a:r>
            <a:r>
              <a:rPr lang="en-US" altLang="en-US" dirty="0" smtClean="0"/>
              <a:t>ANSI) </a:t>
            </a:r>
            <a:r>
              <a:rPr lang="en-US" sz="2400" dirty="0"/>
              <a:t>for creating, processing, and querying databases and their tables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r>
              <a:rPr lang="ko-KR" altLang="en-US" sz="2400" b="1" dirty="0" smtClean="0"/>
              <a:t>데이터베이스와 테이블을 만들고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처리하고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질의하기 위한 국제표준</a:t>
            </a:r>
            <a:endParaRPr lang="en-US" sz="2400" b="1" dirty="0"/>
          </a:p>
        </p:txBody>
      </p:sp>
      <p:sp>
        <p:nvSpPr>
          <p:cNvPr id="12" name="Text Box 3"/>
          <p:cNvSpPr txBox="1">
            <a:spLocks noGrp="1" noChangeArrowheads="1"/>
          </p:cNvSpPr>
          <p:nvPr>
            <p:ph sz="half" idx="2"/>
          </p:nvPr>
        </p:nvSpPr>
        <p:spPr bwMode="auto">
          <a:xfrm>
            <a:off x="4733793" y="1349600"/>
            <a:ext cx="3472159" cy="29200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>
              <a:spcBef>
                <a:spcPct val="50000"/>
              </a:spcBef>
              <a:buNone/>
            </a:pPr>
            <a:r>
              <a:rPr lang="en-US" sz="1050" dirty="0">
                <a:latin typeface="Courier New" pitchFamily="49" charset="0"/>
              </a:rPr>
              <a:t>SELECT	CUSTOMER.CustomerLastName,</a:t>
            </a:r>
          </a:p>
          <a:p>
            <a:pPr marL="0">
              <a:spcBef>
                <a:spcPct val="50000"/>
              </a:spcBef>
              <a:buNone/>
            </a:pPr>
            <a:r>
              <a:rPr lang="en-US" sz="1050" dirty="0">
                <a:latin typeface="Courier New" pitchFamily="49" charset="0"/>
              </a:rPr>
              <a:t>	CUSTOMER.CustomerFirstName, </a:t>
            </a:r>
          </a:p>
          <a:p>
            <a:pPr marL="0">
              <a:spcBef>
                <a:spcPct val="50000"/>
              </a:spcBef>
              <a:buNone/>
            </a:pPr>
            <a:r>
              <a:rPr lang="en-US" sz="1050" dirty="0">
                <a:latin typeface="Courier New" pitchFamily="49" charset="0"/>
              </a:rPr>
              <a:t>	CUSTOMER.Phone,</a:t>
            </a:r>
          </a:p>
          <a:p>
            <a:pPr marL="0">
              <a:spcBef>
                <a:spcPct val="50000"/>
              </a:spcBef>
              <a:buNone/>
            </a:pPr>
            <a:r>
              <a:rPr lang="en-US" sz="1050" dirty="0">
                <a:latin typeface="Courier New" pitchFamily="49" charset="0"/>
              </a:rPr>
              <a:t>	COURSE.CourseDate, ENROLLMENT.AmountPaid,</a:t>
            </a:r>
          </a:p>
          <a:p>
            <a:pPr marL="0">
              <a:spcBef>
                <a:spcPct val="50000"/>
              </a:spcBef>
              <a:buNone/>
            </a:pPr>
            <a:r>
              <a:rPr lang="en-US" sz="1050" dirty="0">
                <a:latin typeface="Courier New" pitchFamily="49" charset="0"/>
              </a:rPr>
              <a:t>	COURSE.Course, COURSE.Fee</a:t>
            </a:r>
          </a:p>
          <a:p>
            <a:pPr marL="0">
              <a:spcBef>
                <a:spcPct val="50000"/>
              </a:spcBef>
              <a:buNone/>
            </a:pPr>
            <a:r>
              <a:rPr lang="en-US" sz="1050" dirty="0">
                <a:latin typeface="Courier New" pitchFamily="49" charset="0"/>
              </a:rPr>
              <a:t>FROM	CUSTOMER, ENROLLMENT, COURSE</a:t>
            </a:r>
          </a:p>
          <a:p>
            <a:pPr marL="0">
              <a:spcBef>
                <a:spcPct val="50000"/>
              </a:spcBef>
              <a:buNone/>
            </a:pPr>
            <a:r>
              <a:rPr lang="en-US" sz="1050" dirty="0">
                <a:latin typeface="Courier New" pitchFamily="49" charset="0"/>
              </a:rPr>
              <a:t>WHERE	CUSTOMER.CustomerNumber</a:t>
            </a:r>
          </a:p>
          <a:p>
            <a:pPr marL="0">
              <a:spcBef>
                <a:spcPct val="50000"/>
              </a:spcBef>
              <a:buNone/>
            </a:pPr>
            <a:r>
              <a:rPr lang="en-US" sz="1050" dirty="0">
                <a:latin typeface="Courier New" pitchFamily="49" charset="0"/>
              </a:rPr>
              <a:t>		= ENROLLMENT.CustomerNumber</a:t>
            </a:r>
          </a:p>
          <a:p>
            <a:pPr marL="0">
              <a:spcBef>
                <a:spcPct val="50000"/>
              </a:spcBef>
              <a:buNone/>
            </a:pPr>
            <a:r>
              <a:rPr lang="en-US" sz="1050" dirty="0">
                <a:latin typeface="Courier New" pitchFamily="49" charset="0"/>
              </a:rPr>
              <a:t>  AND  COURSE.CourseNumber</a:t>
            </a:r>
          </a:p>
          <a:p>
            <a:pPr marL="0">
              <a:spcBef>
                <a:spcPct val="50000"/>
              </a:spcBef>
              <a:buNone/>
            </a:pPr>
            <a:r>
              <a:rPr lang="en-US" sz="1050" dirty="0">
                <a:latin typeface="Courier New" pitchFamily="49" charset="0"/>
              </a:rPr>
              <a:t>		 = ENROLLMENT.CourseNumber;</a:t>
            </a:r>
          </a:p>
        </p:txBody>
      </p:sp>
    </p:spTree>
    <p:extLst>
      <p:ext uri="{BB962C8B-B14F-4D97-AF65-F5344CB8AC3E}">
        <p14:creationId xmlns:p14="http://schemas.microsoft.com/office/powerpoint/2010/main" val="19555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NoSQL Database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507492" y="1498601"/>
            <a:ext cx="5294218" cy="282549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database that does not use SQL. </a:t>
            </a:r>
            <a:r>
              <a:rPr lang="en-US" b="1" dirty="0" smtClean="0"/>
              <a:t>SQL</a:t>
            </a:r>
            <a:r>
              <a:rPr lang="ko-KR" altLang="en-US" b="1" dirty="0" smtClean="0"/>
              <a:t>을 이용하지 않는 데이터베이스</a:t>
            </a:r>
            <a:endParaRPr lang="en-US" b="1" dirty="0" smtClean="0"/>
          </a:p>
          <a:p>
            <a:r>
              <a:rPr lang="en-US" dirty="0" smtClean="0"/>
              <a:t>It is a non-relational database </a:t>
            </a:r>
            <a:r>
              <a:rPr lang="ko-KR" altLang="en-US" b="1" dirty="0" smtClean="0"/>
              <a:t>관계형 데이터베이스가 아님</a:t>
            </a:r>
            <a:endParaRPr lang="en-US" b="1" dirty="0" smtClean="0"/>
          </a:p>
          <a:p>
            <a:r>
              <a:rPr lang="en-US" dirty="0" smtClean="0"/>
              <a:t>Facebook and Twitter (Web 2.0 Applications) use Apache Software Foundation Cassandra database to quickly create and store massive amounts of data </a:t>
            </a:r>
            <a:r>
              <a:rPr lang="ko-KR" altLang="en-US" b="1" dirty="0" smtClean="0"/>
              <a:t>패이스북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트위터는 캐산드라 데이터베이스를 이용하여 많은 양의 데이터를 생성하고 저장함</a:t>
            </a:r>
            <a:r>
              <a:rPr lang="ko-KR" altLang="en-US" dirty="0" smtClean="0"/>
              <a:t>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13549" y="1411890"/>
            <a:ext cx="2620460" cy="282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2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vs. NoSQL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4" y="1618299"/>
            <a:ext cx="8358489" cy="2906404"/>
          </a:xfrm>
        </p:spPr>
      </p:pic>
    </p:spTree>
    <p:extLst>
      <p:ext uri="{BB962C8B-B14F-4D97-AF65-F5344CB8AC3E}">
        <p14:creationId xmlns:p14="http://schemas.microsoft.com/office/powerpoint/2010/main" val="29605770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Commercial DBMS Products</a:t>
            </a:r>
            <a:endParaRPr lang="en-US" dirty="0" smtClean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/>
          </p:nvPr>
        </p:nvGraphicFramePr>
        <p:xfrm>
          <a:off x="508000" y="1508125"/>
          <a:ext cx="8064500" cy="2825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857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58001" y="1158875"/>
            <a:ext cx="2286000" cy="270351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Presentation and Chart Types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00013"/>
            <a:ext cx="6858000" cy="482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2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831" y="1771650"/>
            <a:ext cx="5577840" cy="2962685"/>
          </a:xfrm>
          <a:prstGeom prst="rect">
            <a:avLst/>
          </a:prstGeom>
        </p:spPr>
      </p:pic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Microsoft Access 2010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4651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Personal Database Systems</a:t>
            </a:r>
            <a:endParaRPr lang="en-US" dirty="0" smtClean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45" y="1905475"/>
            <a:ext cx="5863699" cy="169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984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754" y="1714501"/>
            <a:ext cx="5844767" cy="3195503"/>
          </a:xfrm>
          <a:prstGeom prst="rect">
            <a:avLst/>
          </a:prstGeom>
        </p:spPr>
      </p:pic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Microsoft SQL Server 2014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458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60" y="1714501"/>
            <a:ext cx="5600700" cy="3064864"/>
          </a:xfrm>
          <a:prstGeom prst="rect">
            <a:avLst/>
          </a:prstGeom>
        </p:spPr>
      </p:pic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Oracle Database Express Edition 11g Release 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814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MySQL 5.6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13" y="1714501"/>
            <a:ext cx="5600700" cy="306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5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1714500"/>
            <a:ext cx="4713405" cy="295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Organizational Database Systems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672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Engine Ranking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240" y="1761468"/>
            <a:ext cx="7695322" cy="312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358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Community Edition Databases</a:t>
            </a:r>
            <a:endParaRPr lang="th-TH" altLang="en-US" dirty="0"/>
          </a:p>
        </p:txBody>
      </p:sp>
      <p:sp>
        <p:nvSpPr>
          <p:cNvPr id="2385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IBM DB2 Express-C</a:t>
            </a:r>
          </a:p>
          <a:p>
            <a:pPr lvl="1"/>
            <a:r>
              <a:rPr lang="en-US" altLang="en-US" smtClean="0"/>
              <a:t>Relational DB with XML support</a:t>
            </a:r>
          </a:p>
          <a:p>
            <a:pPr lvl="1"/>
            <a:r>
              <a:rPr lang="en-US" altLang="en-US" smtClean="0"/>
              <a:t>Free edition of IBM DB2</a:t>
            </a:r>
          </a:p>
          <a:p>
            <a:pPr lvl="1"/>
            <a:r>
              <a:rPr lang="en-US" altLang="en-US" smtClean="0">
                <a:hlinkClick r:id="rId2"/>
              </a:rPr>
              <a:t>https://www.ibm.com</a:t>
            </a:r>
            <a:endParaRPr lang="en-US" altLang="en-US" smtClean="0"/>
          </a:p>
          <a:p>
            <a:r>
              <a:rPr lang="en-US" altLang="en-US" smtClean="0"/>
              <a:t>Oracle 11g Express Edition (XE)</a:t>
            </a:r>
          </a:p>
          <a:p>
            <a:pPr lvl="1"/>
            <a:r>
              <a:rPr lang="en-US" altLang="en-US" smtClean="0"/>
              <a:t>Leading market share among commercial databases</a:t>
            </a:r>
          </a:p>
          <a:p>
            <a:pPr lvl="1"/>
            <a:r>
              <a:rPr lang="en-US" altLang="en-US" smtClean="0"/>
              <a:t>XE is easier to administer than full Oracle</a:t>
            </a:r>
          </a:p>
          <a:p>
            <a:pPr lvl="1"/>
            <a:r>
              <a:rPr lang="en-US" altLang="en-US" smtClean="0">
                <a:hlinkClick r:id="rId3"/>
              </a:rPr>
              <a:t>http://www.oracle.com</a:t>
            </a:r>
            <a:endParaRPr lang="en-US" altLang="en-US" smtClean="0"/>
          </a:p>
          <a:p>
            <a:pPr lvl="1"/>
            <a:endParaRPr lang="th-TH" altLang="en-US" dirty="0"/>
          </a:p>
        </p:txBody>
      </p:sp>
    </p:spTree>
    <p:extLst>
      <p:ext uri="{BB962C8B-B14F-4D97-AF65-F5344CB8AC3E}">
        <p14:creationId xmlns:p14="http://schemas.microsoft.com/office/powerpoint/2010/main" val="17666063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RDBMS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MySQL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of the most popular open-source relational database management systems (RDBMS) commonly used in web </a:t>
            </a:r>
            <a:r>
              <a:rPr lang="en-US" dirty="0" smtClean="0"/>
              <a:t>applications </a:t>
            </a:r>
            <a:br>
              <a:rPr lang="en-US" dirty="0" smtClean="0"/>
            </a:br>
            <a:r>
              <a:rPr lang="ko-KR" altLang="en-US" b="1" dirty="0" smtClean="0"/>
              <a:t>웹개발에 주로 쓰이는 오픈소스 관계형 데이터베이스</a:t>
            </a:r>
            <a:endParaRPr lang="en-US" b="1" dirty="0"/>
          </a:p>
          <a:p>
            <a:pPr lvl="1"/>
            <a:r>
              <a:rPr lang="en-US" altLang="en-US" dirty="0" smtClean="0"/>
              <a:t>Free </a:t>
            </a:r>
            <a:r>
              <a:rPr lang="en-US" altLang="en-US" dirty="0"/>
              <a:t>for non-commercial use </a:t>
            </a:r>
            <a:r>
              <a:rPr lang="en-US" altLang="en-US" dirty="0" smtClean="0"/>
              <a:t>only, owned </a:t>
            </a:r>
            <a:r>
              <a:rPr lang="en-US" altLang="en-US" dirty="0"/>
              <a:t>by </a:t>
            </a:r>
            <a:r>
              <a:rPr lang="en-US" altLang="en-US" dirty="0" smtClean="0"/>
              <a:t>Oracle</a:t>
            </a:r>
            <a:br>
              <a:rPr lang="en-US" altLang="en-US" dirty="0" smtClean="0"/>
            </a:br>
            <a:r>
              <a:rPr lang="ko-KR" altLang="en-US" b="1" dirty="0" smtClean="0"/>
              <a:t>비상업적 용도는 공짜</a:t>
            </a:r>
            <a:endParaRPr lang="en-US" altLang="en-US" b="1" dirty="0"/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Handles </a:t>
            </a:r>
            <a:r>
              <a:rPr lang="en-US" altLang="en-US" dirty="0"/>
              <a:t>very large databases;  very fast performance</a:t>
            </a:r>
            <a:r>
              <a:rPr lang="en-US" altLang="en-US" dirty="0" smtClean="0"/>
              <a:t>.</a:t>
            </a:r>
            <a:br>
              <a:rPr lang="en-US" altLang="en-US" dirty="0" smtClean="0"/>
            </a:br>
            <a:r>
              <a:rPr lang="ko-KR" altLang="en-US" b="1" dirty="0" smtClean="0"/>
              <a:t>아주 큰 데이터베이스를 다룰수 있고 아주 빠름</a:t>
            </a:r>
            <a:endParaRPr lang="en-US" altLang="en-US" b="1" dirty="0" smtClean="0"/>
          </a:p>
          <a:p>
            <a:pPr lvl="1">
              <a:lnSpc>
                <a:spcPct val="90000"/>
              </a:lnSpc>
            </a:pPr>
            <a:r>
              <a:rPr lang="en-US" altLang="en-US" dirty="0"/>
              <a:t>Easy to use with Java </a:t>
            </a:r>
            <a:r>
              <a:rPr lang="en-US" altLang="en-US" dirty="0" smtClean="0"/>
              <a:t>JDBC</a:t>
            </a:r>
            <a:br>
              <a:rPr lang="en-US" altLang="en-US" dirty="0" smtClean="0"/>
            </a:br>
            <a:r>
              <a:rPr lang="ko-KR" altLang="en-US" b="1" dirty="0" smtClean="0"/>
              <a:t>자바와 사용하기 편함</a:t>
            </a:r>
            <a:endParaRPr lang="en-US" altLang="en-US" b="1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779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Free RDBMS (cont.)</a:t>
            </a:r>
            <a:endParaRPr lang="th-TH" altLang="en-US" dirty="0"/>
          </a:p>
        </p:txBody>
      </p:sp>
      <p:sp>
        <p:nvSpPr>
          <p:cNvPr id="237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PostgreSQL</a:t>
            </a:r>
          </a:p>
          <a:p>
            <a:pPr lvl="1"/>
            <a:r>
              <a:rPr lang="en-US" altLang="en-US" dirty="0"/>
              <a:t>Open Source, can be used in commercial apps without a </a:t>
            </a:r>
            <a:r>
              <a:rPr lang="en-US" altLang="en-US" dirty="0" smtClean="0"/>
              <a:t>license</a:t>
            </a:r>
            <a:br>
              <a:rPr lang="en-US" altLang="en-US" dirty="0" smtClean="0"/>
            </a:br>
            <a:r>
              <a:rPr lang="ko-KR" altLang="en-US" b="1" dirty="0" smtClean="0"/>
              <a:t>라이센스없이 상업용 앱에 사용할수 있음</a:t>
            </a:r>
            <a:endParaRPr lang="en-US" altLang="en-US" b="1" dirty="0"/>
          </a:p>
          <a:p>
            <a:pPr lvl="1"/>
            <a:r>
              <a:rPr lang="en-US" altLang="en-US" dirty="0"/>
              <a:t>Included with Linux distros</a:t>
            </a:r>
          </a:p>
          <a:p>
            <a:pPr lvl="1"/>
            <a:r>
              <a:rPr lang="en-US" altLang="en-US" dirty="0">
                <a:hlinkClick r:id="rId2"/>
              </a:rPr>
              <a:t>http://www.postgresql.org</a:t>
            </a:r>
            <a:endParaRPr lang="en-US" altLang="en-US" dirty="0"/>
          </a:p>
          <a:p>
            <a:r>
              <a:rPr lang="en-US" altLang="en-US" dirty="0" smtClean="0"/>
              <a:t>Derby </a:t>
            </a:r>
          </a:p>
          <a:p>
            <a:pPr lvl="1"/>
            <a:r>
              <a:rPr lang="en-US" altLang="en-US" dirty="0" smtClean="0"/>
              <a:t>Lightweight, pure Java database</a:t>
            </a:r>
            <a:br>
              <a:rPr lang="en-US" altLang="en-US" dirty="0" smtClean="0"/>
            </a:br>
            <a:r>
              <a:rPr lang="ko-KR" altLang="en-US" b="1" dirty="0" smtClean="0"/>
              <a:t>사이즈가 작은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순수 자바 데이터베이스</a:t>
            </a:r>
            <a:endParaRPr lang="en-US" altLang="en-US" b="1" dirty="0" smtClean="0"/>
          </a:p>
          <a:p>
            <a:pPr lvl="1"/>
            <a:r>
              <a:rPr lang="en-US" altLang="en-US" dirty="0" smtClean="0"/>
              <a:t>included with </a:t>
            </a:r>
            <a:r>
              <a:rPr lang="en-US" altLang="en-US" dirty="0" err="1" smtClean="0"/>
              <a:t>JavaEE</a:t>
            </a:r>
            <a:r>
              <a:rPr lang="en-US" altLang="en-US" dirty="0" smtClean="0"/>
              <a:t> as "Java DB"</a:t>
            </a:r>
          </a:p>
          <a:p>
            <a:pPr lvl="1"/>
            <a:r>
              <a:rPr lang="en-US" altLang="en-US" dirty="0" smtClean="0">
                <a:hlinkClick r:id="rId3"/>
              </a:rPr>
              <a:t>http://db.apache.org/derby</a:t>
            </a:r>
            <a:r>
              <a:rPr lang="en-US" altLang="en-US" dirty="0" smtClean="0"/>
              <a:t>  </a:t>
            </a:r>
          </a:p>
          <a:p>
            <a:endParaRPr lang="en-US" altLang="en-US" dirty="0"/>
          </a:p>
        </p:txBody>
      </p:sp>
      <p:sp>
        <p:nvSpPr>
          <p:cNvPr id="237572" name="Text Box 4"/>
          <p:cNvSpPr txBox="1">
            <a:spLocks noChangeArrowheads="1"/>
          </p:cNvSpPr>
          <p:nvPr/>
        </p:nvSpPr>
        <p:spPr bwMode="auto">
          <a:xfrm>
            <a:off x="1522810" y="3587354"/>
            <a:ext cx="6098381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th-TH" altLang="en-US" sz="1050"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5219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8" name="Rectangle 8"/>
          <p:cNvSpPr>
            <a:spLocks noChangeArrowheads="1"/>
          </p:cNvSpPr>
          <p:nvPr/>
        </p:nvSpPr>
        <p:spPr bwMode="auto">
          <a:xfrm>
            <a:off x="1657350" y="126206"/>
            <a:ext cx="5829300" cy="4536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7866" tIns="33338" rIns="67866" bIns="33338" anchor="ctr"/>
          <a:lstStyle/>
          <a:p>
            <a:pPr>
              <a:defRPr/>
            </a:pPr>
            <a:endParaRPr lang="en-US" sz="2100" dirty="0">
              <a:solidFill>
                <a:srgbClr val="66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ook Antiqu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and Quantitative Data </a:t>
            </a:r>
            <a:r>
              <a:rPr lang="en-US" sz="2400" b="1" dirty="0" smtClean="0"/>
              <a:t>(</a:t>
            </a:r>
            <a:r>
              <a:rPr lang="ko-KR" altLang="en-US" sz="2400" b="1" dirty="0" smtClean="0"/>
              <a:t>범주형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계량형 데이터</a:t>
            </a:r>
            <a:r>
              <a:rPr lang="en-US" altLang="ko-KR" sz="2400" b="1" dirty="0" smtClean="0"/>
              <a:t>)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2000" dirty="0" smtClean="0"/>
              <a:t> Data can be further classified as being categorical or quantitative.</a:t>
            </a:r>
            <a:br>
              <a:rPr lang="en-US" altLang="ko-KR" sz="2000" dirty="0" smtClean="0"/>
            </a:br>
            <a:r>
              <a:rPr lang="ko-KR" altLang="en-US" sz="2000" b="1" dirty="0" smtClean="0"/>
              <a:t>데이터는 범주형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계량형으로 나뉘어짐</a:t>
            </a:r>
            <a:endParaRPr lang="en-US" altLang="ko-KR" sz="2000" b="1" dirty="0" smtClean="0"/>
          </a:p>
          <a:p>
            <a:pPr marL="547650" lvl="1" indent="-285750"/>
            <a:r>
              <a:rPr lang="en-US" altLang="ko-KR" sz="2000" dirty="0" smtClean="0"/>
              <a:t>Categorical data use labels or names to identify categories of like items. </a:t>
            </a:r>
            <a:r>
              <a:rPr lang="ko-KR" altLang="en-US" sz="2000" b="1" dirty="0" smtClean="0"/>
              <a:t>범주형 데이터는 비슷한 아이템의 카테고리를 구분하는 레이블이나 이름을 사용하는 데이터들</a:t>
            </a:r>
            <a:endParaRPr lang="en-US" altLang="ko-KR" sz="2000" b="1" dirty="0" smtClean="0"/>
          </a:p>
          <a:p>
            <a:pPr marL="547650" lvl="1" indent="-285750"/>
            <a:r>
              <a:rPr lang="en-US" altLang="ko-KR" sz="2000" dirty="0" smtClean="0"/>
              <a:t>Quantitative data are numerical values that indicate how much or how many </a:t>
            </a:r>
            <a:r>
              <a:rPr lang="ko-KR" altLang="en-US" sz="2000" b="1" dirty="0" smtClean="0"/>
              <a:t>계량적 데이터는 얼마나 많은지를 나타내는 숫자들</a:t>
            </a:r>
            <a:endParaRPr lang="en-US" altLang="ko-KR" sz="2000" b="1" dirty="0" smtClean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3098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Free RDBMS (cont.)</a:t>
            </a:r>
            <a:endParaRPr lang="en-US" altLang="en-US" dirty="0"/>
          </a:p>
        </p:txBody>
      </p:sp>
      <p:sp>
        <p:nvSpPr>
          <p:cNvPr id="2560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 smtClean="0"/>
              <a:t>Hypersonic SQL</a:t>
            </a:r>
          </a:p>
          <a:p>
            <a:pPr lvl="1"/>
            <a:r>
              <a:rPr lang="en-US" altLang="en-US" dirty="0" smtClean="0"/>
              <a:t>Lightweight, fast database written in Java</a:t>
            </a:r>
            <a:br>
              <a:rPr lang="en-US" altLang="en-US" dirty="0" smtClean="0"/>
            </a:br>
            <a:r>
              <a:rPr lang="ko-KR" altLang="en-US" b="1" dirty="0" smtClean="0"/>
              <a:t>자바로 쓰여진 사이즈가 작고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빠른 데이터베이스</a:t>
            </a:r>
            <a:endParaRPr lang="en-US" altLang="en-US" b="1" dirty="0" smtClean="0"/>
          </a:p>
          <a:p>
            <a:pPr lvl="1"/>
            <a:r>
              <a:rPr lang="en-US" altLang="en-US" dirty="0" smtClean="0"/>
              <a:t>Useful for development and "demo" systems</a:t>
            </a:r>
          </a:p>
          <a:p>
            <a:pPr lvl="1"/>
            <a:r>
              <a:rPr lang="en-US" altLang="en-US" dirty="0" smtClean="0">
                <a:hlinkClick r:id="rId2"/>
              </a:rPr>
              <a:t>http://hsqldb.org</a:t>
            </a:r>
            <a:endParaRPr lang="en-US" altLang="en-US" dirty="0" smtClean="0"/>
          </a:p>
          <a:p>
            <a:r>
              <a:rPr lang="en-US" altLang="en-US" dirty="0" smtClean="0"/>
              <a:t>SQLite</a:t>
            </a:r>
          </a:p>
          <a:p>
            <a:pPr lvl="1"/>
            <a:r>
              <a:rPr lang="en-US" altLang="en-US" dirty="0" smtClean="0"/>
              <a:t>World's most widely distributed database written in C</a:t>
            </a:r>
            <a:br>
              <a:rPr lang="en-US" altLang="en-US" dirty="0" smtClean="0"/>
            </a:br>
            <a:r>
              <a:rPr lang="en-US" altLang="en-US" b="1" dirty="0" err="1" smtClean="0"/>
              <a:t>C</a:t>
            </a:r>
            <a:r>
              <a:rPr lang="ko-KR" altLang="en-US" b="1" dirty="0" smtClean="0"/>
              <a:t>로 쓰여짐</a:t>
            </a:r>
            <a:endParaRPr lang="en-US" altLang="en-US" b="1" dirty="0" smtClean="0"/>
          </a:p>
          <a:p>
            <a:pPr lvl="1"/>
            <a:r>
              <a:rPr lang="en-US" dirty="0" smtClean="0"/>
              <a:t>Used by several widespread browsers, operating systems, or mobile phones</a:t>
            </a:r>
          </a:p>
          <a:p>
            <a:pPr lvl="1"/>
            <a:r>
              <a:rPr lang="en-US" altLang="en-US" dirty="0" smtClean="0">
                <a:hlinkClick r:id="rId3"/>
              </a:rPr>
              <a:t>https://www.sqlite.org/</a:t>
            </a:r>
            <a:endParaRPr lang="en-US" altLang="en-US" dirty="0" smtClean="0"/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83880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Free RDBMS (cont.)</a:t>
            </a:r>
            <a:endParaRPr lang="en-US" altLang="en-US" dirty="0"/>
          </a:p>
        </p:txBody>
      </p:sp>
      <p:sp>
        <p:nvSpPr>
          <p:cNvPr id="2600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Berkeley DB</a:t>
            </a:r>
          </a:p>
          <a:p>
            <a:pPr lvl="1"/>
            <a:r>
              <a:rPr lang="en-US" dirty="0"/>
              <a:t>written in C with </a:t>
            </a:r>
            <a:r>
              <a:rPr lang="en-US" altLang="en-US" dirty="0"/>
              <a:t>language bindings for C++, Perl, Python, Ruby, and </a:t>
            </a:r>
            <a:r>
              <a:rPr lang="en-US" altLang="en-US" dirty="0" smtClean="0"/>
              <a:t>more libraries for embedded database using the OS's file system. </a:t>
            </a:r>
          </a:p>
          <a:p>
            <a:pPr lvl="1"/>
            <a:r>
              <a:rPr lang="en-US" altLang="en-US" dirty="0"/>
              <a:t>bought by Oracle in </a:t>
            </a:r>
            <a:r>
              <a:rPr lang="en-US" altLang="en-US" dirty="0" smtClean="0"/>
              <a:t>2006.</a:t>
            </a:r>
          </a:p>
          <a:p>
            <a:pPr lvl="1"/>
            <a:r>
              <a:rPr lang="en-US" altLang="en-US" dirty="0" smtClean="0">
                <a:hlinkClick r:id="rId2"/>
              </a:rPr>
              <a:t>http</a:t>
            </a:r>
            <a:r>
              <a:rPr lang="en-US" altLang="en-US" dirty="0">
                <a:hlinkClick r:id="rId2"/>
              </a:rPr>
              <a:t>://</a:t>
            </a:r>
            <a:r>
              <a:rPr lang="en-US" altLang="en-US" dirty="0" smtClean="0">
                <a:hlinkClick r:id="rId2"/>
              </a:rPr>
              <a:t>www.oracle.com/database/berkeley-db/index.html</a:t>
            </a:r>
            <a:r>
              <a:rPr lang="en-US" altLang="en-US" dirty="0"/>
              <a:t> </a:t>
            </a:r>
            <a:r>
              <a:rPr lang="en-US" altLang="en-US" dirty="0" smtClean="0"/>
              <a:t>(still </a:t>
            </a:r>
            <a:r>
              <a:rPr lang="en-US" altLang="en-US" dirty="0"/>
              <a:t>Open Source under the "</a:t>
            </a:r>
            <a:r>
              <a:rPr lang="en-US" altLang="en-US" dirty="0" err="1"/>
              <a:t>Sleepycat</a:t>
            </a:r>
            <a:r>
              <a:rPr lang="en-US" altLang="en-US" dirty="0"/>
              <a:t> Public License" and "</a:t>
            </a:r>
            <a:r>
              <a:rPr lang="en-US" altLang="en-US" dirty="0" err="1"/>
              <a:t>Sleepycat</a:t>
            </a:r>
            <a:r>
              <a:rPr lang="en-US" altLang="en-US" dirty="0"/>
              <a:t> Commercial </a:t>
            </a:r>
            <a:r>
              <a:rPr lang="en-US" altLang="en-US" dirty="0" smtClean="0"/>
              <a:t>License”)</a:t>
            </a:r>
          </a:p>
        </p:txBody>
      </p:sp>
    </p:spTree>
    <p:extLst>
      <p:ext uri="{BB962C8B-B14F-4D97-AF65-F5344CB8AC3E}">
        <p14:creationId xmlns:p14="http://schemas.microsoft.com/office/powerpoint/2010/main" val="312663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Oracle 11g Express Edition (XE)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Leading market share among commercial databases</a:t>
            </a:r>
            <a:br>
              <a:rPr lang="en-US" altLang="en-US" dirty="0" smtClean="0"/>
            </a:br>
            <a:r>
              <a:rPr lang="ko-KR" altLang="en-US" b="1" dirty="0" smtClean="0"/>
              <a:t>상업 데이터베이스 중에서 가장 마켓점유율이 높음</a:t>
            </a:r>
            <a:endParaRPr lang="en-US" altLang="en-US" b="1" dirty="0" smtClean="0"/>
          </a:p>
          <a:p>
            <a:r>
              <a:rPr lang="en-US" altLang="en-US" dirty="0" smtClean="0"/>
              <a:t>XE is easier to administer than full Oracle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www.oracle.com/technetwork/database/database-technologies/express-edition/downloads/index.html</a:t>
            </a:r>
            <a:endParaRPr lang="en-US" dirty="0" smtClean="0"/>
          </a:p>
          <a:p>
            <a:pPr mar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67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Command Line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263" y="1618299"/>
            <a:ext cx="4808083" cy="3166535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814376" y="1767213"/>
            <a:ext cx="2836952" cy="1454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+mn-lt"/>
                <a:ea typeface="+mn-ea"/>
              </a:rPr>
              <a:t>Start menu </a:t>
            </a:r>
            <a:r>
              <a:rPr lang="en-US" altLang="en-US" sz="1800" dirty="0">
                <a:solidFill>
                  <a:schemeClr val="tx1"/>
                </a:solidFill>
                <a:latin typeface="+mn-lt"/>
                <a:ea typeface="+mn-ea"/>
                <a:sym typeface="Wingdings" panose="05000000000000000000" pitchFamily="2" charset="2"/>
              </a:rPr>
              <a:t> P</a:t>
            </a:r>
            <a:r>
              <a:rPr lang="en-US" altLang="en-US" sz="1800" dirty="0">
                <a:solidFill>
                  <a:schemeClr val="tx1"/>
                </a:solidFill>
                <a:latin typeface="+mn-lt"/>
                <a:ea typeface="+mn-ea"/>
              </a:rPr>
              <a:t>rograms (or All Programs) </a:t>
            </a:r>
            <a:r>
              <a:rPr lang="en-US" altLang="en-US" sz="1800" dirty="0">
                <a:solidFill>
                  <a:schemeClr val="tx1"/>
                </a:solidFill>
                <a:latin typeface="+mn-lt"/>
                <a:ea typeface="+mn-ea"/>
                <a:sym typeface="Wingdings" panose="05000000000000000000" pitchFamily="2" charset="2"/>
              </a:rPr>
              <a:t> O</a:t>
            </a:r>
            <a:r>
              <a:rPr lang="en-US" altLang="en-US" sz="1800" dirty="0">
                <a:solidFill>
                  <a:schemeClr val="tx1"/>
                </a:solidFill>
                <a:latin typeface="+mn-lt"/>
                <a:ea typeface="+mn-ea"/>
              </a:rPr>
              <a:t>racle Database 11g Express Edition </a:t>
            </a:r>
            <a:r>
              <a:rPr lang="en-US" altLang="en-US" sz="1800" dirty="0">
                <a:solidFill>
                  <a:schemeClr val="tx1"/>
                </a:solidFill>
                <a:latin typeface="+mn-lt"/>
                <a:ea typeface="+mn-ea"/>
                <a:sym typeface="Wingdings" panose="05000000000000000000" pitchFamily="2" charset="2"/>
              </a:rPr>
              <a:t> </a:t>
            </a:r>
            <a:r>
              <a:rPr lang="en-US" altLang="en-US" sz="1800" dirty="0">
                <a:solidFill>
                  <a:schemeClr val="tx1"/>
                </a:solidFill>
                <a:latin typeface="+mn-lt"/>
                <a:ea typeface="+mn-ea"/>
              </a:rPr>
              <a:t>Run SQL Command Line.</a:t>
            </a:r>
          </a:p>
        </p:txBody>
      </p:sp>
    </p:spTree>
    <p:extLst>
      <p:ext uri="{BB962C8B-B14F-4D97-AF65-F5344CB8AC3E}">
        <p14:creationId xmlns:p14="http://schemas.microsoft.com/office/powerpoint/2010/main" val="275337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SQL*Plus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Pronounced </a:t>
            </a:r>
            <a:r>
              <a:rPr lang="en-US" dirty="0"/>
              <a:t>sequel </a:t>
            </a:r>
            <a:r>
              <a:rPr lang="en-US" dirty="0" smtClean="0"/>
              <a:t>plus</a:t>
            </a:r>
          </a:p>
          <a:p>
            <a:r>
              <a:rPr lang="en-US" dirty="0" smtClean="0"/>
              <a:t>An </a:t>
            </a:r>
            <a:r>
              <a:rPr lang="en-US" dirty="0"/>
              <a:t>interactive and batch query tool that is installed with every Oracle Database Express Edition </a:t>
            </a:r>
            <a:r>
              <a:rPr lang="en-US" dirty="0" smtClean="0"/>
              <a:t>installation</a:t>
            </a:r>
            <a:r>
              <a:rPr lang="en-US" dirty="0"/>
              <a:t> </a:t>
            </a:r>
            <a:r>
              <a:rPr lang="ko-KR" altLang="en-US" b="1" dirty="0" smtClean="0"/>
              <a:t>오라클 설치할때 함께 설치됨</a:t>
            </a:r>
            <a:endParaRPr lang="en-US" b="1" dirty="0" smtClean="0"/>
          </a:p>
          <a:p>
            <a:r>
              <a:rPr lang="en-US" dirty="0" smtClean="0"/>
              <a:t>It </a:t>
            </a:r>
            <a:r>
              <a:rPr lang="en-US" dirty="0"/>
              <a:t>has a command-line user interface that acts as the client when connecting to the database</a:t>
            </a:r>
            <a:r>
              <a:rPr lang="en-US" dirty="0" smtClean="0"/>
              <a:t>. </a:t>
            </a:r>
            <a:r>
              <a:rPr lang="ko-KR" altLang="en-US" b="1" dirty="0" smtClean="0"/>
              <a:t>명령어기반 사용자 인터페이스</a:t>
            </a:r>
            <a:endParaRPr lang="en-US" b="1" dirty="0"/>
          </a:p>
          <a:p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dirty="0"/>
              <a:t>can enter and run SQL*Plus commands, SQL statements, PL/SQL statements, and operating system </a:t>
            </a:r>
            <a:r>
              <a:rPr lang="en-US" dirty="0" smtClean="0"/>
              <a:t>commands. </a:t>
            </a:r>
            <a:r>
              <a:rPr lang="ko-KR" altLang="en-US" b="1" dirty="0" smtClean="0"/>
              <a:t>다양한 명령어를 실행할수 있음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0439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to Oracle Database Express Edition from SQL*Plus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2872" y="1874921"/>
            <a:ext cx="4514850" cy="3009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207139" y="2205848"/>
            <a:ext cx="13896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Search Windows </a:t>
            </a:r>
            <a:r>
              <a:rPr lang="en-US" sz="1800" dirty="0">
                <a:latin typeface="+mn-lt"/>
                <a:sym typeface="Wingdings" panose="05000000000000000000" pitchFamily="2" charset="2"/>
              </a:rPr>
              <a:t> </a:t>
            </a:r>
            <a:r>
              <a:rPr lang="en-US" sz="1800" dirty="0" err="1">
                <a:latin typeface="+mn-lt"/>
                <a:sym typeface="Wingdings" panose="05000000000000000000" pitchFamily="2" charset="2"/>
              </a:rPr>
              <a:t>cmd</a:t>
            </a:r>
            <a:r>
              <a:rPr lang="en-US" sz="1800" dirty="0">
                <a:latin typeface="+mn-lt"/>
                <a:sym typeface="Wingdings" panose="05000000000000000000" pitchFamily="2" charset="2"/>
              </a:rPr>
              <a:t>  </a:t>
            </a:r>
            <a:r>
              <a:rPr lang="en-US" sz="1800" dirty="0" err="1">
                <a:latin typeface="+mn-lt"/>
                <a:sym typeface="Wingdings" panose="05000000000000000000" pitchFamily="2" charset="2"/>
              </a:rPr>
              <a:t>sqlplus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697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Oracle SQL Developer</a:t>
            </a:r>
            <a:endParaRPr lang="en-US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A graphical </a:t>
            </a:r>
            <a:r>
              <a:rPr lang="en-US" dirty="0"/>
              <a:t>version of SQL*Plus that gives database developers a convenient way to perform basic </a:t>
            </a:r>
            <a:r>
              <a:rPr lang="en-US" dirty="0" smtClean="0"/>
              <a:t>tasks. </a:t>
            </a:r>
            <a:r>
              <a:rPr lang="en-US" b="1" dirty="0" smtClean="0"/>
              <a:t>SQL*PLUS</a:t>
            </a:r>
            <a:r>
              <a:rPr lang="ko-KR" altLang="en-US" b="1" dirty="0" smtClean="0"/>
              <a:t>의 그래픽한 버젼</a:t>
            </a:r>
            <a:r>
              <a:rPr lang="en-US" dirty="0" smtClean="0"/>
              <a:t> </a:t>
            </a:r>
          </a:p>
          <a:p>
            <a:pPr lvl="0"/>
            <a:r>
              <a:rPr lang="en-US" altLang="en-US" dirty="0" smtClean="0"/>
              <a:t>You can browse database objects, run SQL statements and SQL scripts, and edit and debug PL/SQL statements. </a:t>
            </a:r>
            <a:r>
              <a:rPr lang="ko-KR" altLang="en-US" b="1" dirty="0" smtClean="0"/>
              <a:t>데이터베이스 오브젝트 검색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명령어 실행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명령어 편집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디버깅 등을 할수 있음</a:t>
            </a:r>
            <a:endParaRPr lang="en-US" altLang="en-US" b="1" dirty="0" smtClean="0"/>
          </a:p>
          <a:p>
            <a:pPr lvl="0"/>
            <a:r>
              <a:rPr lang="en-US" altLang="en-US" dirty="0" smtClean="0"/>
              <a:t>You can also run any number of provided reports, as well as create and save your own. </a:t>
            </a:r>
            <a:r>
              <a:rPr lang="ko-KR" altLang="en-US" b="1" dirty="0" smtClean="0"/>
              <a:t>리포트 생성</a:t>
            </a:r>
            <a:endParaRPr lang="en-US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30132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PL/SQL (</a:t>
            </a:r>
            <a:r>
              <a:rPr lang="en-US" dirty="0"/>
              <a:t>Procedural </a:t>
            </a:r>
            <a:r>
              <a:rPr lang="en-US" dirty="0" smtClean="0"/>
              <a:t>Language/SQL)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Pronounced </a:t>
            </a:r>
            <a:r>
              <a:rPr lang="en-US" dirty="0"/>
              <a:t>P L </a:t>
            </a:r>
            <a:r>
              <a:rPr lang="en-US" dirty="0" smtClean="0"/>
              <a:t>sequel</a:t>
            </a:r>
          </a:p>
          <a:p>
            <a:r>
              <a:rPr lang="en-US" dirty="0" smtClean="0"/>
              <a:t>A native </a:t>
            </a:r>
            <a:r>
              <a:rPr lang="en-US" dirty="0"/>
              <a:t>Oracle Database Express Edition extension to SQL. </a:t>
            </a:r>
            <a:endParaRPr lang="en-US" dirty="0" smtClean="0"/>
          </a:p>
          <a:p>
            <a:r>
              <a:rPr lang="en-US" dirty="0" smtClean="0"/>
              <a:t>Bridges </a:t>
            </a:r>
            <a:r>
              <a:rPr lang="en-US" dirty="0"/>
              <a:t>the gap between declarative and imperative program control by adding procedural elements, such as conditional control and loops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b="1" dirty="0" smtClean="0"/>
              <a:t>SQL</a:t>
            </a:r>
            <a:r>
              <a:rPr lang="ko-KR" altLang="en-US" b="1" dirty="0" smtClean="0"/>
              <a:t>에 프로그램적인 요소를 가미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888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 and install Oracle Database Express Edition 11g Release 2</a:t>
            </a:r>
          </a:p>
          <a:p>
            <a:pPr lvl="1"/>
            <a:r>
              <a:rPr lang="en-US" dirty="0" smtClean="0"/>
              <a:t>File - </a:t>
            </a:r>
            <a:r>
              <a:rPr lang="en-US" dirty="0" smtClean="0">
                <a:hlinkClick r:id="rId3"/>
              </a:rPr>
              <a:t>http://www.oracle.com/technetwork/database/database-technologies/express-edition/downloads/index.html</a:t>
            </a:r>
            <a:endParaRPr lang="en-US" dirty="0" smtClean="0"/>
          </a:p>
          <a:p>
            <a:pPr lvl="1"/>
            <a:r>
              <a:rPr lang="en-US" dirty="0" smtClean="0"/>
              <a:t>Instructions - </a:t>
            </a:r>
            <a:r>
              <a:rPr lang="en-US" dirty="0" smtClean="0">
                <a:hlinkClick r:id="rId4"/>
              </a:rPr>
              <a:t>https://docs.oracle.com/cd/E17781_01/install.112/e18803/toc.htm#XEINW101</a:t>
            </a:r>
            <a:endParaRPr lang="en-US" dirty="0" smtClean="0"/>
          </a:p>
          <a:p>
            <a:pPr lvl="2"/>
            <a:r>
              <a:rPr lang="en-US" dirty="0" smtClean="0"/>
              <a:t>#1 for overview, #4 for installation instructions, #5 for executing Oracle DB XE</a:t>
            </a:r>
          </a:p>
        </p:txBody>
      </p:sp>
    </p:spTree>
    <p:extLst>
      <p:ext uri="{BB962C8B-B14F-4D97-AF65-F5344CB8AC3E}">
        <p14:creationId xmlns:p14="http://schemas.microsoft.com/office/powerpoint/2010/main" val="186818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Exercise </a:t>
            </a:r>
            <a:r>
              <a:rPr lang="en-US" altLang="ko-KR" dirty="0" smtClean="0"/>
              <a:t>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Complete p.23-28.</a:t>
            </a:r>
          </a:p>
          <a:p>
            <a:pPr lvl="1"/>
            <a:r>
              <a:rPr lang="en-US" dirty="0"/>
              <a:t>Search windows </a:t>
            </a:r>
            <a:r>
              <a:rPr lang="en-US" dirty="0">
                <a:sym typeface="Wingdings" panose="05000000000000000000" pitchFamily="2" charset="2"/>
              </a:rPr>
              <a:t> type </a:t>
            </a:r>
            <a:r>
              <a:rPr lang="en-US" dirty="0" err="1"/>
              <a:t>cmd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type </a:t>
            </a:r>
            <a:r>
              <a:rPr lang="en-US" dirty="0" err="1">
                <a:sym typeface="Wingdings" panose="05000000000000000000" pitchFamily="2" charset="2"/>
              </a:rPr>
              <a:t>sqlplus</a:t>
            </a:r>
            <a:r>
              <a:rPr lang="en-US" dirty="0">
                <a:sym typeface="Wingdings" panose="05000000000000000000" pitchFamily="2" charset="2"/>
              </a:rPr>
              <a:t> in the command windows  id – system, password – 1234</a:t>
            </a:r>
          </a:p>
          <a:p>
            <a:pPr lvl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ALTER USER HR IDENTIFIED BY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your_password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ACCOUNT UNLOCK;</a:t>
            </a:r>
          </a:p>
          <a:p>
            <a:pPr lvl="1"/>
            <a:r>
              <a:rPr lang="en-US" altLang="en-US" dirty="0"/>
              <a:t>Use employees table instead of </a:t>
            </a:r>
            <a:r>
              <a:rPr lang="en-US" altLang="en-US" dirty="0" err="1" smtClean="0"/>
              <a:t>emp</a:t>
            </a:r>
            <a:r>
              <a:rPr lang="en-US" altLang="en-US" dirty="0" smtClean="0"/>
              <a:t> table.</a:t>
            </a:r>
            <a:endParaRPr lang="en-US" altLang="en-US" dirty="0"/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9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programmingtheme1">
  <a:themeElements>
    <a:clrScheme name="Custom 3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6536C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3968</Words>
  <Application>Microsoft Office PowerPoint</Application>
  <PresentationFormat>On-screen Show (16:9)</PresentationFormat>
  <Paragraphs>689</Paragraphs>
  <Slides>130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41" baseType="lpstr">
      <vt:lpstr>Angsana New</vt:lpstr>
      <vt:lpstr>Noto Sans Symbols</vt:lpstr>
      <vt:lpstr>Quattrocento Sans</vt:lpstr>
      <vt:lpstr>Arial</vt:lpstr>
      <vt:lpstr>Book Antiqua</vt:lpstr>
      <vt:lpstr>Courier New</vt:lpstr>
      <vt:lpstr>Trebuchet MS</vt:lpstr>
      <vt:lpstr>Wingdings</vt:lpstr>
      <vt:lpstr>맑은 고딕</vt:lpstr>
      <vt:lpstr>맑은 고딕</vt:lpstr>
      <vt:lpstr>webprogrammingtheme1</vt:lpstr>
      <vt:lpstr>DAY 2</vt:lpstr>
      <vt:lpstr>Topics</vt:lpstr>
      <vt:lpstr>Tableau</vt:lpstr>
      <vt:lpstr>Number Functions</vt:lpstr>
      <vt:lpstr>String Functions</vt:lpstr>
      <vt:lpstr>Date Functions</vt:lpstr>
      <vt:lpstr>Aggregate Functions</vt:lpstr>
      <vt:lpstr>Presentation and Chart Types</vt:lpstr>
      <vt:lpstr>Categorical and Quantitative Data (범주형, 계량형 데이터)</vt:lpstr>
      <vt:lpstr>PowerPoint Presentation</vt:lpstr>
      <vt:lpstr>PowerPoint Presentation</vt:lpstr>
      <vt:lpstr>Scatter Plot (산점도)</vt:lpstr>
      <vt:lpstr>Example</vt:lpstr>
      <vt:lpstr>Colors</vt:lpstr>
      <vt:lpstr>Exercise #2</vt:lpstr>
      <vt:lpstr>Histogram</vt:lpstr>
      <vt:lpstr>Example</vt:lpstr>
      <vt:lpstr>Exercise #2</vt:lpstr>
      <vt:lpstr>Bar Chart</vt:lpstr>
      <vt:lpstr>Example</vt:lpstr>
      <vt:lpstr>Horizontal Bar Chart</vt:lpstr>
      <vt:lpstr>Exercise #2</vt:lpstr>
      <vt:lpstr>Combining Charts</vt:lpstr>
      <vt:lpstr>Stacked Chart</vt:lpstr>
      <vt:lpstr>Exercise #2</vt:lpstr>
      <vt:lpstr>Box Plot</vt:lpstr>
      <vt:lpstr>Boxplot</vt:lpstr>
      <vt:lpstr>Example</vt:lpstr>
      <vt:lpstr>Exercise #2</vt:lpstr>
      <vt:lpstr>Pie Chart</vt:lpstr>
      <vt:lpstr>Exercise #2</vt:lpstr>
      <vt:lpstr>Bubble Chart</vt:lpstr>
      <vt:lpstr>Exercise #2</vt:lpstr>
      <vt:lpstr>Tree Map</vt:lpstr>
      <vt:lpstr>Area Chart</vt:lpstr>
      <vt:lpstr>Example</vt:lpstr>
      <vt:lpstr>Legends</vt:lpstr>
      <vt:lpstr>Exercise #2</vt:lpstr>
      <vt:lpstr>Heat Map</vt:lpstr>
      <vt:lpstr>Example</vt:lpstr>
      <vt:lpstr>Exercise #2</vt:lpstr>
      <vt:lpstr>Exercise #2 Chipotle Example</vt:lpstr>
      <vt:lpstr>Exercise #2</vt:lpstr>
      <vt:lpstr>Exercise #2</vt:lpstr>
      <vt:lpstr>Exercise #2 Occupation Example</vt:lpstr>
      <vt:lpstr>Exercise #2 World Food Facts</vt:lpstr>
      <vt:lpstr>Database</vt:lpstr>
      <vt:lpstr>Spreadsheet vs. Database</vt:lpstr>
      <vt:lpstr>Difference between Spreadsheet and Database</vt:lpstr>
      <vt:lpstr>Tables</vt:lpstr>
      <vt:lpstr>Database</vt:lpstr>
      <vt:lpstr>Database Management System (DBMS)</vt:lpstr>
      <vt:lpstr>5 Components of a DBMS</vt:lpstr>
      <vt:lpstr>Data Definition Subsystem </vt:lpstr>
      <vt:lpstr>Data Manipulation Subsystem</vt:lpstr>
      <vt:lpstr>Application Generation Subsystem</vt:lpstr>
      <vt:lpstr>Data Administration Subsystem</vt:lpstr>
      <vt:lpstr>DBMS Engine</vt:lpstr>
      <vt:lpstr>Problems with DBMS</vt:lpstr>
      <vt:lpstr>Relational Database 관계형 데이터베이스</vt:lpstr>
      <vt:lpstr>RDB Example</vt:lpstr>
      <vt:lpstr>Relational Database Management Systems (RDBMS)</vt:lpstr>
      <vt:lpstr>Primary Key 기본키</vt:lpstr>
      <vt:lpstr>Foreign Key 외래키</vt:lpstr>
      <vt:lpstr>Integrity Constraints</vt:lpstr>
      <vt:lpstr>Exercise #2</vt:lpstr>
      <vt:lpstr>Exercise #2</vt:lpstr>
      <vt:lpstr>Exercise #2</vt:lpstr>
      <vt:lpstr>Exercise #2</vt:lpstr>
      <vt:lpstr>ER Diagram</vt:lpstr>
      <vt:lpstr>Basic Concepts in ER Diagram</vt:lpstr>
      <vt:lpstr>Relationships</vt:lpstr>
      <vt:lpstr>Types of ER Diagrams</vt:lpstr>
      <vt:lpstr>Exercise #2</vt:lpstr>
      <vt:lpstr>SQL</vt:lpstr>
      <vt:lpstr>SQL (cont.)</vt:lpstr>
      <vt:lpstr>NoSQL Database</vt:lpstr>
      <vt:lpstr>SQL vs. NoSQL</vt:lpstr>
      <vt:lpstr>Commercial DBMS Products</vt:lpstr>
      <vt:lpstr>Microsoft Access 2010</vt:lpstr>
      <vt:lpstr>Personal Database Systems</vt:lpstr>
      <vt:lpstr>Microsoft SQL Server 2014</vt:lpstr>
      <vt:lpstr>Oracle Database Express Edition 11g Release 2</vt:lpstr>
      <vt:lpstr>MySQL 5.6</vt:lpstr>
      <vt:lpstr>Organizational Database Systems</vt:lpstr>
      <vt:lpstr>Database Engine Ranking</vt:lpstr>
      <vt:lpstr>Community Edition Databases</vt:lpstr>
      <vt:lpstr>Free RDBMS</vt:lpstr>
      <vt:lpstr>Free RDBMS (cont.)</vt:lpstr>
      <vt:lpstr>Free RDBMS (cont.)</vt:lpstr>
      <vt:lpstr>Free RDBMS (cont.)</vt:lpstr>
      <vt:lpstr>Oracle 11g Express Edition (XE)</vt:lpstr>
      <vt:lpstr>SQL Command Line</vt:lpstr>
      <vt:lpstr>SQL*Plus</vt:lpstr>
      <vt:lpstr>Connecting to Oracle Database Express Edition from SQL*Plus</vt:lpstr>
      <vt:lpstr>Oracle SQL Developer</vt:lpstr>
      <vt:lpstr>PL/SQL (Procedural Language/SQL)</vt:lpstr>
      <vt:lpstr>Exercise #2</vt:lpstr>
      <vt:lpstr>Exercise #2</vt:lpstr>
      <vt:lpstr>Exercise #2</vt:lpstr>
      <vt:lpstr>Exercise #2 Foothills Construction Company Example</vt:lpstr>
      <vt:lpstr>ER Diagram</vt:lpstr>
      <vt:lpstr>Job Table</vt:lpstr>
      <vt:lpstr>Employee Table</vt:lpstr>
      <vt:lpstr>Assign Table</vt:lpstr>
      <vt:lpstr>Project Table</vt:lpstr>
      <vt:lpstr>Query for Report</vt:lpstr>
      <vt:lpstr>Data Mining Tools</vt:lpstr>
      <vt:lpstr>Data-Mining Tools</vt:lpstr>
      <vt:lpstr>Query-by-Example (QBE) Tool</vt:lpstr>
      <vt:lpstr>Report Generator</vt:lpstr>
      <vt:lpstr>Structured Query Language (SQL)</vt:lpstr>
      <vt:lpstr>Artificial Intelligence</vt:lpstr>
      <vt:lpstr>Multidimensional Analysis (MDA tools)</vt:lpstr>
      <vt:lpstr>Digital Dashboard</vt:lpstr>
      <vt:lpstr>Statistical Tools</vt:lpstr>
      <vt:lpstr>Exercise #1</vt:lpstr>
      <vt:lpstr>Sample SQL Code for books and patrons</vt:lpstr>
      <vt:lpstr>Sample SQL Code for transaction</vt:lpstr>
      <vt:lpstr>Exercise #2</vt:lpstr>
      <vt:lpstr>Exercise #2</vt:lpstr>
      <vt:lpstr>Exercise #2</vt:lpstr>
      <vt:lpstr>Number of Transactions by Year</vt:lpstr>
      <vt:lpstr>Exercise #2</vt:lpstr>
      <vt:lpstr>Group Project</vt:lpstr>
      <vt:lpstr>Group Project</vt:lpstr>
      <vt:lpstr>Group Project</vt:lpstr>
      <vt:lpstr>Group Project</vt:lpstr>
      <vt:lpstr>Story</vt:lpstr>
      <vt:lpstr>Exercise #2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</dc:title>
  <dc:creator>Kim</dc:creator>
  <cp:lastModifiedBy>Kim</cp:lastModifiedBy>
  <cp:revision>48</cp:revision>
  <dcterms:modified xsi:type="dcterms:W3CDTF">2020-01-16T22:48:37Z</dcterms:modified>
</cp:coreProperties>
</file>